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png" ContentType="image/png"/>
  <Default Extension="jpg" ContentType="image/jpg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63600" y="901700"/>
            <a:ext cx="6045200" cy="28759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dirty="0" sz="950" spc="-10" b="1">
                <a:solidFill>
                  <a:srgbClr val="0000CC"/>
                </a:solidFill>
                <a:latin typeface="Verdana"/>
                <a:cs typeface="Verdana"/>
              </a:rPr>
              <a:t>BIOFERTILIZERS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00">
              <a:latin typeface="Verdana"/>
              <a:cs typeface="Verdana"/>
            </a:endParaRPr>
          </a:p>
          <a:p>
            <a:pPr algn="just" marL="50800" marR="43180" indent="457200">
              <a:lnSpc>
                <a:spcPct val="159500"/>
              </a:lnSpc>
            </a:pPr>
            <a:r>
              <a:rPr dirty="0" sz="950">
                <a:latin typeface="Verdana"/>
                <a:cs typeface="Verdana"/>
              </a:rPr>
              <a:t>Biofertilizers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defined</a:t>
            </a:r>
            <a:r>
              <a:rPr dirty="0" sz="950" spc="4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preparations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containing</a:t>
            </a:r>
            <a:r>
              <a:rPr dirty="0" sz="950" spc="4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living</a:t>
            </a:r>
            <a:r>
              <a:rPr dirty="0" sz="950" spc="4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cells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latent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cells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of </a:t>
            </a:r>
            <a:r>
              <a:rPr dirty="0" sz="950">
                <a:latin typeface="Verdana"/>
                <a:cs typeface="Verdana"/>
              </a:rPr>
              <a:t>efficient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strains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microorganisms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that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help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crop</a:t>
            </a:r>
            <a:r>
              <a:rPr dirty="0" sz="950" spc="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plants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uptake</a:t>
            </a:r>
            <a:r>
              <a:rPr dirty="0" sz="950" spc="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nutrients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 spc="-10">
                <a:latin typeface="Verdana"/>
                <a:cs typeface="Verdana"/>
              </a:rPr>
              <a:t>their </a:t>
            </a:r>
            <a:r>
              <a:rPr dirty="0" sz="950">
                <a:latin typeface="Verdana"/>
                <a:cs typeface="Verdana"/>
              </a:rPr>
              <a:t>interactions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rhizosphere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when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applied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through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seed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soil.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accelerate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certain </a:t>
            </a:r>
            <a:r>
              <a:rPr dirty="0" sz="950">
                <a:latin typeface="Verdana"/>
                <a:cs typeface="Verdana"/>
              </a:rPr>
              <a:t>microbial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processes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which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augment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extent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availability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nutrients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 spc="-50">
                <a:latin typeface="Verdana"/>
                <a:cs typeface="Verdana"/>
              </a:rPr>
              <a:t>a </a:t>
            </a:r>
            <a:r>
              <a:rPr dirty="0" sz="950">
                <a:latin typeface="Verdana"/>
                <a:cs typeface="Verdana"/>
              </a:rPr>
              <a:t>form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easily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assimilated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plants.</a:t>
            </a:r>
            <a:endParaRPr sz="950">
              <a:latin typeface="Verdana"/>
              <a:cs typeface="Verdana"/>
            </a:endParaRPr>
          </a:p>
          <a:p>
            <a:pPr algn="just" marL="50800" marR="43815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Use</a:t>
            </a:r>
            <a:r>
              <a:rPr dirty="0" sz="950" spc="48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48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biofertilizers</a:t>
            </a:r>
            <a:r>
              <a:rPr dirty="0" sz="950" spc="4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48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one</a:t>
            </a:r>
            <a:r>
              <a:rPr dirty="0" sz="950" spc="4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48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48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important</a:t>
            </a:r>
            <a:r>
              <a:rPr dirty="0" sz="950" spc="48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components</a:t>
            </a:r>
            <a:r>
              <a:rPr dirty="0" sz="950" spc="4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4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integrated</a:t>
            </a:r>
            <a:r>
              <a:rPr dirty="0" sz="950" spc="49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nutrient </a:t>
            </a:r>
            <a:r>
              <a:rPr dirty="0" sz="950">
                <a:latin typeface="Verdana"/>
                <a:cs typeface="Verdana"/>
              </a:rPr>
              <a:t>management,</a:t>
            </a:r>
            <a:r>
              <a:rPr dirty="0" sz="950" spc="10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1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11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1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cost</a:t>
            </a:r>
            <a:r>
              <a:rPr dirty="0" sz="950" spc="10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effective</a:t>
            </a:r>
            <a:r>
              <a:rPr dirty="0" sz="950" spc="11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14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renewable</a:t>
            </a:r>
            <a:r>
              <a:rPr dirty="0" sz="950" spc="11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source</a:t>
            </a:r>
            <a:r>
              <a:rPr dirty="0" sz="950" spc="11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1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10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nutrients</a:t>
            </a:r>
            <a:r>
              <a:rPr dirty="0" sz="950" spc="110">
                <a:latin typeface="Verdana"/>
                <a:cs typeface="Verdana"/>
              </a:rPr>
              <a:t>  </a:t>
            </a:r>
            <a:r>
              <a:rPr dirty="0" sz="950" spc="-25">
                <a:latin typeface="Verdana"/>
                <a:cs typeface="Verdana"/>
              </a:rPr>
              <a:t>to </a:t>
            </a:r>
            <a:r>
              <a:rPr dirty="0" sz="950">
                <a:latin typeface="Verdana"/>
                <a:cs typeface="Verdana"/>
              </a:rPr>
              <a:t>supplement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chemical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fertilizers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sustainable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agriculture.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Several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microorganisms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their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association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crop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being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exploited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production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biofertilizers.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They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grouped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different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ways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based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their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nature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function.</a:t>
            </a:r>
            <a:endParaRPr sz="950">
              <a:latin typeface="Verdana"/>
              <a:cs typeface="Verdana"/>
            </a:endParaRPr>
          </a:p>
          <a:p>
            <a:pPr algn="just" marL="508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I.</a:t>
            </a:r>
            <a:r>
              <a:rPr dirty="0" sz="950" spc="5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N</a:t>
            </a:r>
            <a:r>
              <a:rPr dirty="0" baseline="-12820" sz="975" b="1">
                <a:solidFill>
                  <a:srgbClr val="FF00FF"/>
                </a:solidFill>
                <a:latin typeface="Verdana"/>
                <a:cs typeface="Verdana"/>
              </a:rPr>
              <a:t>2</a:t>
            </a:r>
            <a:r>
              <a:rPr dirty="0" baseline="-12820" sz="975" spc="217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fixers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1700" y="3910076"/>
            <a:ext cx="203644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965960" algn="l"/>
              </a:tabLst>
            </a:pPr>
            <a:r>
              <a:rPr dirty="0" sz="950">
                <a:latin typeface="Verdana"/>
                <a:cs typeface="Verdana"/>
              </a:rPr>
              <a:t>a.</a:t>
            </a:r>
            <a:r>
              <a:rPr dirty="0" sz="950" spc="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Free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living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026155" y="3910076"/>
            <a:ext cx="2978785" cy="48323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>
                <a:latin typeface="Verdana"/>
                <a:cs typeface="Verdana"/>
              </a:rPr>
              <a:t>Aerobic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Azotobacter,</a:t>
            </a:r>
            <a:r>
              <a:rPr dirty="0" sz="950" spc="175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Beijerinckia,</a:t>
            </a:r>
            <a:r>
              <a:rPr dirty="0" sz="950" spc="180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Anabaena</a:t>
            </a:r>
            <a:endParaRPr sz="9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950">
                <a:latin typeface="Verdana"/>
                <a:cs typeface="Verdana"/>
              </a:rPr>
              <a:t>Anaerobic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Clostridium</a:t>
            </a:r>
            <a:endParaRPr sz="9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950">
                <a:latin typeface="Verdana"/>
                <a:cs typeface="Verdana"/>
              </a:rPr>
              <a:t>Faultative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anaerobic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Klebsiella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01700" y="4525772"/>
            <a:ext cx="82232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>
                <a:latin typeface="Verdana"/>
                <a:cs typeface="Verdana"/>
              </a:rPr>
              <a:t>b.</a:t>
            </a:r>
            <a:r>
              <a:rPr dirty="0" sz="950" spc="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Symbiotic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55469" y="4525772"/>
            <a:ext cx="2628900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>
                <a:latin typeface="Verdana"/>
                <a:cs typeface="Verdana"/>
              </a:rPr>
              <a:t>:</a:t>
            </a:r>
            <a:r>
              <a:rPr dirty="0" sz="950" spc="240">
                <a:latin typeface="Verdana"/>
                <a:cs typeface="Verdana"/>
              </a:rPr>
              <a:t>  </a:t>
            </a:r>
            <a:r>
              <a:rPr dirty="0" sz="950" i="1">
                <a:latin typeface="Verdana"/>
                <a:cs typeface="Verdana"/>
              </a:rPr>
              <a:t>Rhizobium,</a:t>
            </a:r>
            <a:r>
              <a:rPr dirty="0" sz="950" spc="12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Frankia,</a:t>
            </a:r>
            <a:r>
              <a:rPr dirty="0" sz="950" spc="12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Anabaena</a:t>
            </a:r>
            <a:r>
              <a:rPr dirty="0" sz="950" spc="130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azollae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01700" y="4833620"/>
            <a:ext cx="1543050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>
                <a:latin typeface="Verdana"/>
                <a:cs typeface="Verdana"/>
              </a:rPr>
              <a:t>c.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Associative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symbiotic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55469" y="4833620"/>
            <a:ext cx="967740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>
                <a:latin typeface="Verdana"/>
                <a:cs typeface="Verdana"/>
              </a:rPr>
              <a:t>:</a:t>
            </a:r>
            <a:r>
              <a:rPr dirty="0" sz="950" spc="114">
                <a:latin typeface="Verdana"/>
                <a:cs typeface="Verdana"/>
              </a:rPr>
              <a:t>  </a:t>
            </a:r>
            <a:r>
              <a:rPr dirty="0" sz="950" spc="-10" i="1">
                <a:latin typeface="Verdana"/>
                <a:cs typeface="Verdana"/>
              </a:rPr>
              <a:t>Azospirillum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1700" y="5138420"/>
            <a:ext cx="896619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>
                <a:latin typeface="Verdana"/>
                <a:cs typeface="Verdana"/>
              </a:rPr>
              <a:t>d.</a:t>
            </a:r>
            <a:r>
              <a:rPr dirty="0" sz="950" spc="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Endophytic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855469" y="5138420"/>
            <a:ext cx="1379220" cy="33083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82880" marR="5080" indent="-170815">
              <a:lnSpc>
                <a:spcPct val="107400"/>
              </a:lnSpc>
              <a:spcBef>
                <a:spcPts val="50"/>
              </a:spcBef>
            </a:pPr>
            <a:r>
              <a:rPr dirty="0" sz="950">
                <a:latin typeface="Verdana"/>
                <a:cs typeface="Verdana"/>
              </a:rPr>
              <a:t>:</a:t>
            </a:r>
            <a:r>
              <a:rPr dirty="0" sz="950" spc="114">
                <a:latin typeface="Verdana"/>
                <a:cs typeface="Verdana"/>
              </a:rPr>
              <a:t>  </a:t>
            </a:r>
            <a:r>
              <a:rPr dirty="0" sz="950" spc="-10" i="1">
                <a:latin typeface="Verdana"/>
                <a:cs typeface="Verdana"/>
              </a:rPr>
              <a:t>Gluconacetobacter</a:t>
            </a:r>
            <a:r>
              <a:rPr dirty="0" sz="950" spc="-10" i="1">
                <a:latin typeface="Verdana"/>
                <a:cs typeface="Verdana"/>
              </a:rPr>
              <a:t> Burkholdria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01700" y="5525516"/>
            <a:ext cx="195135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II.</a:t>
            </a:r>
            <a:r>
              <a:rPr dirty="0" sz="950" spc="17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Phosphorus</a:t>
            </a:r>
            <a:r>
              <a:rPr dirty="0" sz="950" spc="19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solubilizers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01700" y="5833364"/>
            <a:ext cx="544830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10">
                <a:latin typeface="Verdana"/>
                <a:cs typeface="Verdana"/>
              </a:rPr>
              <a:t>Bacteria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782317" y="5751677"/>
            <a:ext cx="2722245" cy="71755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950">
                <a:latin typeface="Verdana"/>
                <a:cs typeface="Verdana"/>
              </a:rPr>
              <a:t>:</a:t>
            </a:r>
            <a:r>
              <a:rPr dirty="0" sz="950" spc="185">
                <a:latin typeface="Verdana"/>
                <a:cs typeface="Verdana"/>
              </a:rPr>
              <a:t>  </a:t>
            </a:r>
            <a:r>
              <a:rPr dirty="0" sz="950" i="1">
                <a:latin typeface="Verdana"/>
                <a:cs typeface="Verdana"/>
              </a:rPr>
              <a:t>Bacillus</a:t>
            </a:r>
            <a:r>
              <a:rPr dirty="0" sz="950" spc="114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megaterium</a:t>
            </a:r>
            <a:r>
              <a:rPr dirty="0" sz="950" spc="114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var.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phosphaticum</a:t>
            </a:r>
            <a:endParaRPr sz="950">
              <a:latin typeface="Verdana"/>
              <a:cs typeface="Verdana"/>
            </a:endParaRPr>
          </a:p>
          <a:p>
            <a:pPr marL="177165" marR="1085215">
              <a:lnSpc>
                <a:spcPct val="157900"/>
              </a:lnSpc>
              <a:spcBef>
                <a:spcPts val="25"/>
              </a:spcBef>
            </a:pPr>
            <a:r>
              <a:rPr dirty="0" sz="950" i="1">
                <a:latin typeface="Verdana"/>
                <a:cs typeface="Verdana"/>
              </a:rPr>
              <a:t>B.</a:t>
            </a:r>
            <a:r>
              <a:rPr dirty="0" sz="950" spc="9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subtilis,</a:t>
            </a:r>
            <a:r>
              <a:rPr dirty="0" sz="950" spc="9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B.</a:t>
            </a:r>
            <a:r>
              <a:rPr dirty="0" sz="950" spc="9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circulans</a:t>
            </a:r>
            <a:r>
              <a:rPr dirty="0" sz="950" spc="-1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Pseudomonas</a:t>
            </a:r>
            <a:r>
              <a:rPr dirty="0" sz="950" spc="280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striata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01700" y="6677659"/>
            <a:ext cx="37274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10">
                <a:latin typeface="Verdana"/>
                <a:cs typeface="Verdana"/>
              </a:rPr>
              <a:t>Fungi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782317" y="6595973"/>
            <a:ext cx="1472565" cy="48895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950">
                <a:latin typeface="Verdana"/>
                <a:cs typeface="Verdana"/>
              </a:rPr>
              <a:t>:</a:t>
            </a:r>
            <a:r>
              <a:rPr dirty="0" sz="950" spc="150">
                <a:latin typeface="Verdana"/>
                <a:cs typeface="Verdana"/>
              </a:rPr>
              <a:t>  </a:t>
            </a:r>
            <a:r>
              <a:rPr dirty="0" sz="950" i="1">
                <a:latin typeface="Verdana"/>
                <a:cs typeface="Verdana"/>
              </a:rPr>
              <a:t>Penicillium</a:t>
            </a:r>
            <a:r>
              <a:rPr dirty="0" sz="950" spc="95" i="1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sp.</a:t>
            </a:r>
            <a:endParaRPr sz="950">
              <a:latin typeface="Verdana"/>
              <a:cs typeface="Verdana"/>
            </a:endParaRPr>
          </a:p>
          <a:p>
            <a:pPr marL="177165">
              <a:lnSpc>
                <a:spcPct val="100000"/>
              </a:lnSpc>
              <a:spcBef>
                <a:spcPts val="685"/>
              </a:spcBef>
            </a:pPr>
            <a:r>
              <a:rPr dirty="0" sz="950" i="1">
                <a:latin typeface="Verdana"/>
                <a:cs typeface="Verdana"/>
              </a:rPr>
              <a:t>Aspergillus</a:t>
            </a:r>
            <a:r>
              <a:rPr dirty="0" sz="950" spc="22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awamori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01700" y="7135469"/>
            <a:ext cx="4890135" cy="1647189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III.</a:t>
            </a:r>
            <a:r>
              <a:rPr dirty="0" sz="950" spc="6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P</a:t>
            </a:r>
            <a:r>
              <a:rPr dirty="0" sz="950" spc="7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mobilizers</a:t>
            </a:r>
            <a:endParaRPr sz="950">
              <a:latin typeface="Verdana"/>
              <a:cs typeface="Verdana"/>
            </a:endParaRPr>
          </a:p>
          <a:p>
            <a:pPr marL="355600" indent="-228600">
              <a:lnSpc>
                <a:spcPct val="100000"/>
              </a:lnSpc>
              <a:spcBef>
                <a:spcPts val="685"/>
              </a:spcBef>
              <a:buAutoNum type="alphaLcParenR"/>
              <a:tabLst>
                <a:tab pos="355600" algn="l"/>
              </a:tabLst>
            </a:pPr>
            <a:r>
              <a:rPr dirty="0" sz="950">
                <a:latin typeface="Verdana"/>
                <a:cs typeface="Verdana"/>
              </a:rPr>
              <a:t>AM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fungi</a:t>
            </a:r>
            <a:endParaRPr sz="950">
              <a:latin typeface="Verdana"/>
              <a:cs typeface="Verdana"/>
            </a:endParaRPr>
          </a:p>
          <a:p>
            <a:pPr marL="355600" indent="-228600">
              <a:lnSpc>
                <a:spcPct val="100000"/>
              </a:lnSpc>
              <a:spcBef>
                <a:spcPts val="685"/>
              </a:spcBef>
              <a:buAutoNum type="alphaLcParenR"/>
              <a:tabLst>
                <a:tab pos="355600" algn="l"/>
              </a:tabLst>
            </a:pPr>
            <a:r>
              <a:rPr dirty="0" sz="950">
                <a:latin typeface="Verdana"/>
                <a:cs typeface="Verdana"/>
              </a:rPr>
              <a:t>Ectomycorrhizal</a:t>
            </a:r>
            <a:r>
              <a:rPr dirty="0" sz="950" spc="32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fungi</a:t>
            </a:r>
            <a:endParaRPr sz="950">
              <a:latin typeface="Verdana"/>
              <a:cs typeface="Verdana"/>
            </a:endParaRPr>
          </a:p>
          <a:p>
            <a:pPr marL="355600" indent="-228600">
              <a:lnSpc>
                <a:spcPct val="100000"/>
              </a:lnSpc>
              <a:spcBef>
                <a:spcPts val="685"/>
              </a:spcBef>
              <a:buAutoNum type="alphaLcParenR"/>
              <a:tabLst>
                <a:tab pos="355600" algn="l"/>
              </a:tabLst>
            </a:pPr>
            <a:r>
              <a:rPr dirty="0" sz="950">
                <a:latin typeface="Verdana"/>
                <a:cs typeface="Verdana"/>
              </a:rPr>
              <a:t>Ericoid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Mycorrhiza</a:t>
            </a:r>
            <a:endParaRPr sz="950">
              <a:latin typeface="Verdana"/>
              <a:cs typeface="Verdana"/>
            </a:endParaRPr>
          </a:p>
          <a:p>
            <a:pPr marL="355600" indent="-228600">
              <a:lnSpc>
                <a:spcPct val="100000"/>
              </a:lnSpc>
              <a:spcBef>
                <a:spcPts val="680"/>
              </a:spcBef>
              <a:buAutoNum type="alphaLcParenR"/>
              <a:tabLst>
                <a:tab pos="355600" algn="l"/>
              </a:tabLst>
            </a:pPr>
            <a:r>
              <a:rPr dirty="0" sz="950">
                <a:latin typeface="Verdana"/>
                <a:cs typeface="Verdana"/>
              </a:rPr>
              <a:t>Orchid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mycorrhiza</a:t>
            </a:r>
            <a:endParaRPr sz="950">
              <a:latin typeface="Verdana"/>
              <a:cs typeface="Verdana"/>
            </a:endParaRPr>
          </a:p>
          <a:p>
            <a:pPr marL="243204" indent="-231140">
              <a:lnSpc>
                <a:spcPct val="100000"/>
              </a:lnSpc>
              <a:spcBef>
                <a:spcPts val="685"/>
              </a:spcBef>
              <a:buAutoNum type="romanUcPeriod" startAt="4"/>
              <a:tabLst>
                <a:tab pos="243840" algn="l"/>
              </a:tabLst>
            </a:pPr>
            <a:r>
              <a:rPr dirty="0" sz="950">
                <a:latin typeface="Verdana"/>
                <a:cs typeface="Verdana"/>
              </a:rPr>
              <a:t>Silicate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Zinc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solubilizers: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Bacillus</a:t>
            </a:r>
            <a:r>
              <a:rPr dirty="0" sz="950" spc="155" i="1">
                <a:latin typeface="Verdana"/>
                <a:cs typeface="Verdana"/>
              </a:rPr>
              <a:t> </a:t>
            </a:r>
            <a:r>
              <a:rPr dirty="0" sz="950" spc="-25" i="1">
                <a:latin typeface="Verdana"/>
                <a:cs typeface="Verdana"/>
              </a:rPr>
              <a:t>sp,</a:t>
            </a:r>
            <a:endParaRPr sz="950">
              <a:latin typeface="Verdana"/>
              <a:cs typeface="Verdana"/>
            </a:endParaRPr>
          </a:p>
          <a:p>
            <a:pPr marL="189865" indent="-177800">
              <a:lnSpc>
                <a:spcPct val="100000"/>
              </a:lnSpc>
              <a:spcBef>
                <a:spcPts val="685"/>
              </a:spcBef>
              <a:buAutoNum type="romanUcPeriod" startAt="4"/>
              <a:tabLst>
                <a:tab pos="190500" algn="l"/>
              </a:tabLst>
            </a:pP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promoting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Rhizobacteria: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Pseudomans</a:t>
            </a:r>
            <a:r>
              <a:rPr dirty="0" sz="950" spc="195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spp.,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many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more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74700" y="820014"/>
            <a:ext cx="6236335" cy="704532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algn="just" marL="139700">
              <a:lnSpc>
                <a:spcPct val="100000"/>
              </a:lnSpc>
              <a:spcBef>
                <a:spcPts val="77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Importance</a:t>
            </a:r>
            <a:r>
              <a:rPr dirty="0" sz="950" spc="17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of</a:t>
            </a:r>
            <a:r>
              <a:rPr dirty="0" sz="950" spc="17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Biofertilizers</a:t>
            </a:r>
            <a:endParaRPr sz="950">
              <a:latin typeface="Verdana"/>
              <a:cs typeface="Verdana"/>
            </a:endParaRPr>
          </a:p>
          <a:p>
            <a:pPr marL="596900">
              <a:lnSpc>
                <a:spcPct val="100000"/>
              </a:lnSpc>
              <a:spcBef>
                <a:spcPts val="685"/>
              </a:spcBef>
            </a:pPr>
            <a:r>
              <a:rPr dirty="0" sz="950">
                <a:latin typeface="Verdana"/>
                <a:cs typeface="Verdana"/>
              </a:rPr>
              <a:t>Biofertilizers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known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make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number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positive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contributions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agriculture.</a:t>
            </a:r>
            <a:endParaRPr sz="950">
              <a:latin typeface="Verdana"/>
              <a:cs typeface="Verdana"/>
            </a:endParaRPr>
          </a:p>
          <a:p>
            <a:pPr marL="368300" indent="-228600">
              <a:lnSpc>
                <a:spcPct val="100000"/>
              </a:lnSpc>
              <a:spcBef>
                <a:spcPts val="685"/>
              </a:spcBef>
              <a:buFont typeface="Symbol"/>
              <a:buChar char=""/>
              <a:tabLst>
                <a:tab pos="367665" algn="l"/>
                <a:tab pos="368300" algn="l"/>
              </a:tabLst>
            </a:pPr>
            <a:r>
              <a:rPr dirty="0" sz="950">
                <a:latin typeface="Verdana"/>
                <a:cs typeface="Verdana"/>
              </a:rPr>
              <a:t>Supplement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fertilizer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supplies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meeting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nutrient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needs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crops.</a:t>
            </a:r>
            <a:endParaRPr sz="950">
              <a:latin typeface="Verdana"/>
              <a:cs typeface="Verdana"/>
            </a:endParaRPr>
          </a:p>
          <a:p>
            <a:pPr marL="368300" marR="145415" indent="-228600">
              <a:lnSpc>
                <a:spcPct val="160000"/>
              </a:lnSpc>
              <a:buFont typeface="Symbol"/>
              <a:buChar char=""/>
              <a:tabLst>
                <a:tab pos="367665" algn="l"/>
                <a:tab pos="368300" algn="l"/>
              </a:tabLst>
            </a:pPr>
            <a:r>
              <a:rPr dirty="0" sz="950">
                <a:latin typeface="Verdana"/>
                <a:cs typeface="Verdana"/>
              </a:rPr>
              <a:t>Add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20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200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kg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N/ha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(by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fixation)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under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optimum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conditions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solubilise/mobilise </a:t>
            </a:r>
            <a:r>
              <a:rPr dirty="0" sz="950">
                <a:latin typeface="Verdana"/>
                <a:cs typeface="Verdana"/>
              </a:rPr>
              <a:t>30-50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kg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</a:t>
            </a:r>
            <a:r>
              <a:rPr dirty="0" baseline="-12820" sz="975" spc="-15">
                <a:latin typeface="Verdana"/>
                <a:cs typeface="Verdana"/>
              </a:rPr>
              <a:t>2</a:t>
            </a:r>
            <a:r>
              <a:rPr dirty="0" sz="950" spc="-10">
                <a:latin typeface="Verdana"/>
                <a:cs typeface="Verdana"/>
              </a:rPr>
              <a:t>O</a:t>
            </a:r>
            <a:r>
              <a:rPr dirty="0" baseline="-12820" sz="975" spc="-15">
                <a:latin typeface="Verdana"/>
                <a:cs typeface="Verdana"/>
              </a:rPr>
              <a:t>5</a:t>
            </a:r>
            <a:r>
              <a:rPr dirty="0" sz="950" spc="-10">
                <a:latin typeface="Verdana"/>
                <a:cs typeface="Verdana"/>
              </a:rPr>
              <a:t>/ha.</a:t>
            </a:r>
            <a:endParaRPr sz="950">
              <a:latin typeface="Verdana"/>
              <a:cs typeface="Verdana"/>
            </a:endParaRPr>
          </a:p>
          <a:p>
            <a:pPr marL="368300" marR="144780" indent="-228600">
              <a:lnSpc>
                <a:spcPct val="160000"/>
              </a:lnSpc>
              <a:buFont typeface="Symbol"/>
              <a:buChar char=""/>
              <a:tabLst>
                <a:tab pos="367665" algn="l"/>
                <a:tab pos="368300" algn="l"/>
              </a:tabLst>
            </a:pP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liberate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promoting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substances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vitamins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help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maintain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soil </a:t>
            </a:r>
            <a:r>
              <a:rPr dirty="0" sz="950" spc="-10">
                <a:latin typeface="Verdana"/>
                <a:cs typeface="Verdana"/>
              </a:rPr>
              <a:t>fertility.</a:t>
            </a:r>
            <a:endParaRPr sz="950">
              <a:latin typeface="Verdana"/>
              <a:cs typeface="Verdana"/>
            </a:endParaRPr>
          </a:p>
          <a:p>
            <a:pPr marL="368300" indent="-228600">
              <a:lnSpc>
                <a:spcPct val="100000"/>
              </a:lnSpc>
              <a:spcBef>
                <a:spcPts val="685"/>
              </a:spcBef>
              <a:buFont typeface="Symbol"/>
              <a:buChar char=""/>
              <a:tabLst>
                <a:tab pos="367665" algn="l"/>
                <a:tab pos="368300" algn="l"/>
              </a:tabLst>
            </a:pP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suppress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incidence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pathogens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control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diseases.</a:t>
            </a:r>
            <a:endParaRPr sz="950">
              <a:latin typeface="Verdana"/>
              <a:cs typeface="Verdana"/>
            </a:endParaRPr>
          </a:p>
          <a:p>
            <a:pPr marL="368300" marR="146685" indent="-228600">
              <a:lnSpc>
                <a:spcPct val="160000"/>
              </a:lnSpc>
              <a:buFont typeface="Symbol"/>
              <a:buChar char=""/>
              <a:tabLst>
                <a:tab pos="367665" algn="l"/>
                <a:tab pos="368300" algn="l"/>
              </a:tabLst>
            </a:pPr>
            <a:r>
              <a:rPr dirty="0" sz="950">
                <a:latin typeface="Verdana"/>
                <a:cs typeface="Verdana"/>
              </a:rPr>
              <a:t>Increase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crop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yield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10-50%.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71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fixers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reduce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depletion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nutrients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provide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sustainability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farming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system.</a:t>
            </a:r>
            <a:endParaRPr sz="950">
              <a:latin typeface="Verdana"/>
              <a:cs typeface="Verdana"/>
            </a:endParaRPr>
          </a:p>
          <a:p>
            <a:pPr marL="368300" indent="-228600">
              <a:lnSpc>
                <a:spcPct val="100000"/>
              </a:lnSpc>
              <a:spcBef>
                <a:spcPts val="680"/>
              </a:spcBef>
              <a:buFont typeface="Symbol"/>
              <a:buChar char=""/>
              <a:tabLst>
                <a:tab pos="367665" algn="l"/>
                <a:tab pos="368300" algn="l"/>
              </a:tabLst>
            </a:pPr>
            <a:r>
              <a:rPr dirty="0" sz="950">
                <a:latin typeface="Verdana"/>
                <a:cs typeface="Verdana"/>
              </a:rPr>
              <a:t>Cheaper,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pollution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free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based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renewable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energy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sources.</a:t>
            </a:r>
            <a:endParaRPr sz="950">
              <a:latin typeface="Verdana"/>
              <a:cs typeface="Verdana"/>
            </a:endParaRPr>
          </a:p>
          <a:p>
            <a:pPr marL="368300" indent="-228600">
              <a:lnSpc>
                <a:spcPct val="100000"/>
              </a:lnSpc>
              <a:spcBef>
                <a:spcPts val="685"/>
              </a:spcBef>
              <a:buFont typeface="Symbol"/>
              <a:buChar char=""/>
              <a:tabLst>
                <a:tab pos="367665" algn="l"/>
                <a:tab pos="368300" algn="l"/>
              </a:tabLst>
            </a:pP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improve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physical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properties,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tilth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health.</a:t>
            </a:r>
            <a:endParaRPr sz="950">
              <a:latin typeface="Verdana"/>
              <a:cs typeface="Verdana"/>
            </a:endParaRPr>
          </a:p>
          <a:p>
            <a:pPr algn="just" marL="139700">
              <a:lnSpc>
                <a:spcPct val="100000"/>
              </a:lnSpc>
              <a:spcBef>
                <a:spcPts val="660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1.</a:t>
            </a:r>
            <a:r>
              <a:rPr dirty="0" sz="950" spc="6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Rhizobium</a:t>
            </a:r>
            <a:endParaRPr sz="950">
              <a:latin typeface="Verdana"/>
              <a:cs typeface="Verdana"/>
            </a:endParaRPr>
          </a:p>
          <a:p>
            <a:pPr algn="just" marL="139700" marR="14605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Rhizobia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bacteria,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live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freely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region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both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leguminous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non-leguminous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plants.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However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enter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into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symbiosis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only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leguminous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plants,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infesting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their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forming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nodules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them.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Non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legume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nodulated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Rhizobia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is </a:t>
            </a:r>
            <a:r>
              <a:rPr dirty="0" sz="950" i="1">
                <a:latin typeface="Verdana"/>
                <a:cs typeface="Verdana"/>
              </a:rPr>
              <a:t>Trema</a:t>
            </a:r>
            <a:r>
              <a:rPr dirty="0" sz="950" spc="140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Parasponia</a:t>
            </a:r>
            <a:r>
              <a:rPr dirty="0" sz="950" spc="145" i="1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sp.</a:t>
            </a:r>
            <a:endParaRPr sz="950">
              <a:latin typeface="Verdana"/>
              <a:cs typeface="Verdana"/>
            </a:endParaRPr>
          </a:p>
          <a:p>
            <a:pPr algn="just" marL="139700" marR="146050" indent="9144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nodulated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legumes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contribute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good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deal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amount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5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fixed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in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biosphere,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(50-200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kg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N/ha)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varied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crops.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Verdana"/>
              <a:cs typeface="Verdana"/>
            </a:endParaRPr>
          </a:p>
          <a:p>
            <a:pPr algn="just" marL="1120775">
              <a:lnSpc>
                <a:spcPct val="100000"/>
              </a:lnSpc>
              <a:tabLst>
                <a:tab pos="1980564" algn="l"/>
              </a:tabLst>
            </a:pPr>
            <a:r>
              <a:rPr dirty="0" sz="950" spc="-10">
                <a:latin typeface="Verdana"/>
                <a:cs typeface="Verdana"/>
              </a:rPr>
              <a:t>Clover</a:t>
            </a:r>
            <a:r>
              <a:rPr dirty="0" sz="950">
                <a:latin typeface="Verdana"/>
                <a:cs typeface="Verdana"/>
              </a:rPr>
              <a:t>	-</a:t>
            </a:r>
            <a:r>
              <a:rPr dirty="0" sz="950" spc="290">
                <a:latin typeface="Verdana"/>
                <a:cs typeface="Verdana"/>
              </a:rPr>
              <a:t>   </a:t>
            </a:r>
            <a:r>
              <a:rPr dirty="0" sz="950">
                <a:latin typeface="Verdana"/>
                <a:cs typeface="Verdana"/>
              </a:rPr>
              <a:t>130</a:t>
            </a:r>
            <a:r>
              <a:rPr dirty="0" sz="950" spc="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kg</a:t>
            </a:r>
            <a:r>
              <a:rPr dirty="0" sz="950" spc="4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N/ha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50">
              <a:latin typeface="Verdana"/>
              <a:cs typeface="Verdana"/>
            </a:endParaRPr>
          </a:p>
          <a:p>
            <a:pPr algn="just" marL="1120775">
              <a:lnSpc>
                <a:spcPct val="100000"/>
              </a:lnSpc>
            </a:pPr>
            <a:r>
              <a:rPr dirty="0" sz="950">
                <a:latin typeface="Verdana"/>
                <a:cs typeface="Verdana"/>
              </a:rPr>
              <a:t>Cowpea</a:t>
            </a:r>
            <a:r>
              <a:rPr dirty="0" sz="950" spc="409">
                <a:latin typeface="Verdana"/>
                <a:cs typeface="Verdana"/>
              </a:rPr>
              <a:t>    </a:t>
            </a:r>
            <a:r>
              <a:rPr dirty="0" sz="950">
                <a:latin typeface="Verdana"/>
                <a:cs typeface="Verdana"/>
              </a:rPr>
              <a:t>-</a:t>
            </a:r>
            <a:r>
              <a:rPr dirty="0" sz="950" spc="295">
                <a:latin typeface="Verdana"/>
                <a:cs typeface="Verdana"/>
              </a:rPr>
              <a:t>   </a:t>
            </a:r>
            <a:r>
              <a:rPr dirty="0" sz="950">
                <a:latin typeface="Verdana"/>
                <a:cs typeface="Verdana"/>
              </a:rPr>
              <a:t>62</a:t>
            </a:r>
            <a:r>
              <a:rPr dirty="0" sz="950" spc="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128</a:t>
            </a:r>
            <a:r>
              <a:rPr dirty="0" sz="950" spc="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kg</a:t>
            </a:r>
            <a:r>
              <a:rPr dirty="0" sz="950" spc="4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N/ha</a:t>
            </a:r>
            <a:endParaRPr sz="950">
              <a:latin typeface="Verdana"/>
              <a:cs typeface="Verdana"/>
            </a:endParaRPr>
          </a:p>
          <a:p>
            <a:pPr algn="just" marL="139700" marR="146685" indent="457200">
              <a:lnSpc>
                <a:spcPct val="160000"/>
              </a:lnSpc>
              <a:spcBef>
                <a:spcPts val="600"/>
              </a:spcBef>
            </a:pPr>
            <a:r>
              <a:rPr dirty="0" sz="950">
                <a:latin typeface="Verdana"/>
                <a:cs typeface="Verdana"/>
              </a:rPr>
              <a:t>Beijerinck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first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isolated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cultivate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microorganism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from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legumes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in </a:t>
            </a:r>
            <a:r>
              <a:rPr dirty="0" sz="950">
                <a:latin typeface="Verdana"/>
                <a:cs typeface="Verdana"/>
              </a:rPr>
              <a:t>1888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named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this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Bacillus</a:t>
            </a:r>
            <a:r>
              <a:rPr dirty="0" sz="950" spc="114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radicola</a:t>
            </a:r>
            <a:r>
              <a:rPr dirty="0" sz="950" spc="120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latter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modified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Rhizobium</a:t>
            </a:r>
            <a:r>
              <a:rPr dirty="0" sz="950" spc="-10">
                <a:latin typeface="Verdana"/>
                <a:cs typeface="Verdana"/>
              </a:rPr>
              <a:t>.</a:t>
            </a:r>
            <a:endParaRPr sz="950">
              <a:latin typeface="Verdana"/>
              <a:cs typeface="Verdana"/>
            </a:endParaRPr>
          </a:p>
          <a:p>
            <a:pPr algn="just" marL="139700" marR="145415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Legume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plants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utilise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this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working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symbiotically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Rhizobium</a:t>
            </a:r>
            <a:r>
              <a:rPr dirty="0" sz="950" spc="415" i="1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in </a:t>
            </a:r>
            <a:r>
              <a:rPr dirty="0" sz="950">
                <a:latin typeface="Verdana"/>
                <a:cs typeface="Verdana"/>
              </a:rPr>
              <a:t>nodules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their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roots.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host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plants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provide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home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bacteria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energy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fix </a:t>
            </a:r>
            <a:r>
              <a:rPr dirty="0" sz="950">
                <a:latin typeface="Verdana"/>
                <a:cs typeface="Verdana"/>
              </a:rPr>
              <a:t>atmospheric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turn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receives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fixed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(as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protein).</a:t>
            </a:r>
            <a:endParaRPr sz="950">
              <a:latin typeface="Verdana"/>
              <a:cs typeface="Verdana"/>
            </a:endParaRPr>
          </a:p>
          <a:p>
            <a:pPr algn="just" marL="1397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Cross</a:t>
            </a:r>
            <a:r>
              <a:rPr dirty="0" sz="950" spc="19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inoculation</a:t>
            </a:r>
            <a:r>
              <a:rPr dirty="0" sz="950" spc="19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group</a:t>
            </a:r>
            <a:r>
              <a:rPr dirty="0" sz="950" spc="19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20" b="1">
                <a:solidFill>
                  <a:srgbClr val="FF00FF"/>
                </a:solidFill>
                <a:latin typeface="Verdana"/>
                <a:cs typeface="Verdana"/>
              </a:rPr>
              <a:t>(CGI)</a:t>
            </a:r>
            <a:endParaRPr sz="950">
              <a:latin typeface="Verdana"/>
              <a:cs typeface="Verdana"/>
            </a:endParaRPr>
          </a:p>
          <a:p>
            <a:pPr algn="just" marL="139700" marR="14605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refers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group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leguminous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that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will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develop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nodules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when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inoculated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rhizobia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obtained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from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nodules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from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any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member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that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legume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group.</a:t>
            </a:r>
            <a:endParaRPr sz="950">
              <a:latin typeface="Verdana"/>
              <a:cs typeface="Verdana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914400" y="8165592"/>
          <a:ext cx="5943600" cy="730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1495"/>
                <a:gridCol w="4130039"/>
              </a:tblGrid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b="1" i="1">
                          <a:latin typeface="Verdana"/>
                          <a:cs typeface="Verdana"/>
                        </a:rPr>
                        <a:t>Genera/species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b="1" i="1">
                          <a:latin typeface="Verdana"/>
                          <a:cs typeface="Verdana"/>
                        </a:rPr>
                        <a:t>Principal</a:t>
                      </a:r>
                      <a:r>
                        <a:rPr dirty="0" sz="950" spc="165" b="1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b="1" i="1">
                          <a:latin typeface="Verdana"/>
                          <a:cs typeface="Verdana"/>
                        </a:rPr>
                        <a:t>and</a:t>
                      </a:r>
                      <a:r>
                        <a:rPr dirty="0" sz="950" spc="175" b="1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b="1" i="1">
                          <a:latin typeface="Verdana"/>
                          <a:cs typeface="Verdana"/>
                        </a:rPr>
                        <a:t>other</a:t>
                      </a:r>
                      <a:r>
                        <a:rPr dirty="0" sz="950" spc="175" b="1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b="1" i="1">
                          <a:latin typeface="Verdana"/>
                          <a:cs typeface="Verdana"/>
                        </a:rPr>
                        <a:t>reported</a:t>
                      </a:r>
                      <a:r>
                        <a:rPr dirty="0" sz="950" spc="170" b="1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20" b="1" i="1">
                          <a:latin typeface="Verdana"/>
                          <a:cs typeface="Verdana"/>
                        </a:rPr>
                        <a:t>hosts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840">
                <a:tc gridSpan="2"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b="1" i="1">
                          <a:latin typeface="Verdana"/>
                          <a:cs typeface="Verdana"/>
                        </a:rPr>
                        <a:t>Rhizobium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R.etli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Phaseolus</a:t>
                      </a:r>
                      <a:r>
                        <a:rPr dirty="0" sz="950" spc="18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vulgaris,</a:t>
                      </a:r>
                      <a:r>
                        <a:rPr dirty="0" sz="950" spc="18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Mimosa</a:t>
                      </a:r>
                      <a:r>
                        <a:rPr dirty="0" sz="950" spc="18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affinis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914400" y="908303"/>
          <a:ext cx="5943600" cy="82092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1495"/>
                <a:gridCol w="4130039"/>
              </a:tblGrid>
              <a:tr h="23749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R.galegae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44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Galega</a:t>
                      </a:r>
                      <a:r>
                        <a:rPr dirty="0" sz="950" spc="18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orientalis,</a:t>
                      </a:r>
                      <a:r>
                        <a:rPr dirty="0" sz="950" spc="17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G.officinalis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44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R.gallicum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Phaseolus</a:t>
                      </a:r>
                      <a:r>
                        <a:rPr dirty="0" sz="950" spc="22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vulgaris,</a:t>
                      </a:r>
                      <a:r>
                        <a:rPr dirty="0" sz="950" spc="22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Leucaena,</a:t>
                      </a:r>
                      <a:r>
                        <a:rPr dirty="0" sz="950" spc="22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Macroptilium,</a:t>
                      </a:r>
                      <a:r>
                        <a:rPr dirty="0" sz="950" spc="22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Onobrychis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R.giardini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Phaseolus</a:t>
                      </a:r>
                      <a:r>
                        <a:rPr dirty="0" sz="950" spc="21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vulgaris,</a:t>
                      </a:r>
                      <a:r>
                        <a:rPr dirty="0" sz="950" spc="20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Leucaena,</a:t>
                      </a:r>
                      <a:r>
                        <a:rPr dirty="0" sz="950" spc="204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Macroptilium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498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R.hainanense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1267460" algn="l"/>
                        </a:tabLst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Desmodium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sinuatum,</a:t>
                      </a:r>
                      <a:r>
                        <a:rPr dirty="0" sz="950" spc="260" i="1">
                          <a:latin typeface="Verdana"/>
                          <a:cs typeface="Verdana"/>
                        </a:rPr>
                        <a:t> 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Stylosanthes,</a:t>
                      </a:r>
                      <a:r>
                        <a:rPr dirty="0" sz="950" spc="260" i="1">
                          <a:latin typeface="Verdana"/>
                          <a:cs typeface="Verdana"/>
                        </a:rPr>
                        <a:t> 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Vigna,</a:t>
                      </a:r>
                      <a:r>
                        <a:rPr dirty="0" sz="950" spc="265" i="1">
                          <a:latin typeface="Verdana"/>
                          <a:cs typeface="Verdana"/>
                        </a:rPr>
                        <a:t> 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Arachis,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38417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Centrosema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R.huautlense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Sesbania</a:t>
                      </a:r>
                      <a:r>
                        <a:rPr dirty="0" sz="950" spc="19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herbacea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R.indigoferae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Indigofera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38530">
                <a:tc>
                  <a:txBody>
                    <a:bodyPr/>
                    <a:lstStyle/>
                    <a:p>
                      <a:pPr algn="ctr" marL="920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R.leguminosarum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algn="ctr" marL="1007110" marR="62230" indent="17780">
                        <a:lnSpc>
                          <a:spcPct val="160000"/>
                        </a:lnSpc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bv</a:t>
                      </a:r>
                      <a:r>
                        <a:rPr dirty="0" sz="950" spc="6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trifolii</a:t>
                      </a:r>
                      <a:r>
                        <a:rPr dirty="0" sz="950" spc="50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bv</a:t>
                      </a:r>
                      <a:r>
                        <a:rPr dirty="0" sz="950" spc="6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viciae bv.phaseoli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423545">
                        <a:lnSpc>
                          <a:spcPct val="100000"/>
                        </a:lnSpc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Trifolium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384175" marR="1612265">
                        <a:lnSpc>
                          <a:spcPct val="160000"/>
                        </a:lnSpc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Lathyrus,</a:t>
                      </a:r>
                      <a:r>
                        <a:rPr dirty="0" sz="950" spc="13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Lens,</a:t>
                      </a:r>
                      <a:r>
                        <a:rPr dirty="0" sz="950" spc="13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Pisum,</a:t>
                      </a:r>
                      <a:r>
                        <a:rPr dirty="0" sz="950" spc="13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and</a:t>
                      </a:r>
                      <a:r>
                        <a:rPr dirty="0" sz="950" spc="14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Vicia,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Phaseolus</a:t>
                      </a:r>
                      <a:r>
                        <a:rPr dirty="0" sz="950" spc="204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vulgaris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R.mongolense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Medicago</a:t>
                      </a:r>
                      <a:r>
                        <a:rPr dirty="0" sz="950" spc="21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ruthenica,</a:t>
                      </a:r>
                      <a:r>
                        <a:rPr dirty="0" sz="950" spc="204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Phaseolus</a:t>
                      </a:r>
                      <a:r>
                        <a:rPr dirty="0" sz="950" spc="21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vulgaris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R.sullae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Hedysarum</a:t>
                      </a:r>
                      <a:r>
                        <a:rPr dirty="0" sz="950" spc="24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coronarium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498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R.tropici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1162050" algn="l"/>
                          <a:tab pos="1853564" algn="l"/>
                          <a:tab pos="2404745" algn="l"/>
                          <a:tab pos="3197225" algn="l"/>
                        </a:tabLst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Phaseolus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vulgaris,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Dalea,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Leucaena,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Macroptilium,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38417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Onobrychis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 gridSpan="2"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b="1" i="1">
                          <a:latin typeface="Verdana"/>
                          <a:cs typeface="Verdana"/>
                        </a:rPr>
                        <a:t>Mesorhizobium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M.amorphae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Amorpha</a:t>
                      </a:r>
                      <a:r>
                        <a:rPr dirty="0" sz="950" spc="19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fruticosa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M.chacoense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Prosopis</a:t>
                      </a:r>
                      <a:r>
                        <a:rPr dirty="0" sz="950" spc="17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20" i="1">
                          <a:latin typeface="Verdana"/>
                          <a:cs typeface="Verdana"/>
                        </a:rPr>
                        <a:t>alba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M.ciceri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Cicer</a:t>
                      </a:r>
                      <a:r>
                        <a:rPr dirty="0" sz="950" spc="11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arietinum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M.huakuii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Astragalus</a:t>
                      </a:r>
                      <a:r>
                        <a:rPr dirty="0" sz="950" spc="19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sinicus,</a:t>
                      </a:r>
                      <a:r>
                        <a:rPr dirty="0" sz="950" spc="19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Acacia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M.loti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Lotus</a:t>
                      </a:r>
                      <a:r>
                        <a:rPr dirty="0" sz="950" spc="12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corniculatus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M.</a:t>
                      </a:r>
                      <a:r>
                        <a:rPr dirty="0" sz="950" spc="6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mediterraneum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Cicer</a:t>
                      </a:r>
                      <a:r>
                        <a:rPr dirty="0" sz="950" spc="11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arietinum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M.plurifarium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Acacia</a:t>
                      </a:r>
                      <a:r>
                        <a:rPr dirty="0" sz="950" spc="17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senegal,</a:t>
                      </a:r>
                      <a:r>
                        <a:rPr dirty="0" sz="950" spc="17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Prosopis</a:t>
                      </a:r>
                      <a:r>
                        <a:rPr dirty="0" sz="950" spc="17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juriflora,</a:t>
                      </a:r>
                      <a:r>
                        <a:rPr dirty="0" sz="950" spc="16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Leucaena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498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M.tianshanense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Glycyrrhiza</a:t>
                      </a:r>
                      <a:r>
                        <a:rPr dirty="0" sz="950" spc="150" i="1">
                          <a:latin typeface="Verdana"/>
                          <a:cs typeface="Verdana"/>
                        </a:rPr>
                        <a:t> 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pallidflora,</a:t>
                      </a:r>
                      <a:r>
                        <a:rPr dirty="0" sz="950" spc="150" i="1">
                          <a:latin typeface="Verdana"/>
                          <a:cs typeface="Verdana"/>
                        </a:rPr>
                        <a:t> 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Swansonia,</a:t>
                      </a:r>
                      <a:r>
                        <a:rPr dirty="0" sz="950" spc="155" i="1">
                          <a:latin typeface="Verdana"/>
                          <a:cs typeface="Verdana"/>
                        </a:rPr>
                        <a:t> 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Glycine,</a:t>
                      </a:r>
                      <a:r>
                        <a:rPr dirty="0" sz="950" spc="150" i="1">
                          <a:latin typeface="Verdana"/>
                          <a:cs typeface="Verdana"/>
                        </a:rPr>
                        <a:t> 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Caragana,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38417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Sophora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 gridSpan="2"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b="1" i="1">
                          <a:latin typeface="Verdana"/>
                          <a:cs typeface="Verdana"/>
                        </a:rPr>
                        <a:t>Sinorhizobium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S.abri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Abrus</a:t>
                      </a:r>
                      <a:r>
                        <a:rPr dirty="0" sz="950" spc="13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precatorius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S.americanus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Acacia</a:t>
                      </a:r>
                      <a:r>
                        <a:rPr dirty="0" sz="950" spc="14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20" i="1">
                          <a:latin typeface="Verdana"/>
                          <a:cs typeface="Verdana"/>
                        </a:rPr>
                        <a:t>spp.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S.arboris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Acacia</a:t>
                      </a:r>
                      <a:r>
                        <a:rPr dirty="0" sz="950" spc="16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senegal,</a:t>
                      </a:r>
                      <a:r>
                        <a:rPr dirty="0" sz="950" spc="16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Prosopis</a:t>
                      </a:r>
                      <a:r>
                        <a:rPr dirty="0" sz="950" spc="17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chilensis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S.fredi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Glycine</a:t>
                      </a:r>
                      <a:r>
                        <a:rPr dirty="0" sz="950" spc="15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25" i="1">
                          <a:latin typeface="Verdana"/>
                          <a:cs typeface="Verdana"/>
                        </a:rPr>
                        <a:t>max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S.indiaense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Sesbania</a:t>
                      </a:r>
                      <a:r>
                        <a:rPr dirty="0" sz="950" spc="19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rostrata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S.kostiense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Acacia</a:t>
                      </a:r>
                      <a:r>
                        <a:rPr dirty="0" sz="950" spc="16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senegal,</a:t>
                      </a:r>
                      <a:r>
                        <a:rPr dirty="0" sz="950" spc="16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Prosopis</a:t>
                      </a:r>
                      <a:r>
                        <a:rPr dirty="0" sz="950" spc="17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chilensis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S.kummerowiae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Kummerowia</a:t>
                      </a:r>
                      <a:r>
                        <a:rPr dirty="0" sz="950" spc="28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stipulacea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S.meliloti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Medicago,</a:t>
                      </a:r>
                      <a:r>
                        <a:rPr dirty="0" sz="950" spc="20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Melilotus,</a:t>
                      </a:r>
                      <a:r>
                        <a:rPr dirty="0" sz="950" spc="204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Trigonella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914400" y="908303"/>
          <a:ext cx="5943600" cy="31654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1495"/>
                <a:gridCol w="4130039"/>
              </a:tblGrid>
              <a:tr h="23749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S.medicae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44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Medicago</a:t>
                      </a:r>
                      <a:r>
                        <a:rPr dirty="0" sz="950" spc="19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truncatula,</a:t>
                      </a:r>
                      <a:r>
                        <a:rPr dirty="0" sz="950" spc="19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M.</a:t>
                      </a:r>
                      <a:r>
                        <a:rPr dirty="0" sz="950" spc="19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polymorpha,</a:t>
                      </a:r>
                      <a:r>
                        <a:rPr dirty="0" sz="950" spc="19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M.orbicularis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44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S.morelense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Leucaena</a:t>
                      </a:r>
                      <a:r>
                        <a:rPr dirty="0" sz="950" spc="18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leucocephala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S.sahelense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Acacia,</a:t>
                      </a:r>
                      <a:r>
                        <a:rPr dirty="0" sz="950" spc="16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Sesbania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S.terangae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Acacia,</a:t>
                      </a:r>
                      <a:r>
                        <a:rPr dirty="0" sz="950" spc="16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Sesbania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840">
                <a:tc gridSpan="2"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b="1" i="1">
                          <a:latin typeface="Verdana"/>
                          <a:cs typeface="Verdana"/>
                        </a:rPr>
                        <a:t>Azorhizobium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6379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A.caulinodans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Sesbania</a:t>
                      </a:r>
                      <a:r>
                        <a:rPr dirty="0" sz="950" spc="19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rostrata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 gridSpan="2"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b="1" i="1">
                          <a:latin typeface="Verdana"/>
                          <a:cs typeface="Verdana"/>
                        </a:rPr>
                        <a:t>Allorhizobium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A.undicola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Neptunia</a:t>
                      </a:r>
                      <a:r>
                        <a:rPr dirty="0" sz="950" spc="19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natans,</a:t>
                      </a:r>
                      <a:r>
                        <a:rPr dirty="0" sz="950" spc="19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Acacia,</a:t>
                      </a:r>
                      <a:r>
                        <a:rPr dirty="0" sz="950" spc="18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Faidherbia,</a:t>
                      </a:r>
                      <a:r>
                        <a:rPr dirty="0" sz="950" spc="19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20" i="1">
                          <a:latin typeface="Verdana"/>
                          <a:cs typeface="Verdana"/>
                        </a:rPr>
                        <a:t>Lotus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 gridSpan="2"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b="1" i="1">
                          <a:latin typeface="Verdana"/>
                          <a:cs typeface="Verdana"/>
                        </a:rPr>
                        <a:t>Bradyrhizobium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B.elkanii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Glycine</a:t>
                      </a:r>
                      <a:r>
                        <a:rPr dirty="0" sz="950" spc="15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25" i="1">
                          <a:latin typeface="Verdana"/>
                          <a:cs typeface="Verdana"/>
                        </a:rPr>
                        <a:t>max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B.japonicum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Glycine</a:t>
                      </a:r>
                      <a:r>
                        <a:rPr dirty="0" sz="950" spc="15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25" i="1">
                          <a:latin typeface="Verdana"/>
                          <a:cs typeface="Verdana"/>
                        </a:rPr>
                        <a:t>max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B.liaoningense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Glycine</a:t>
                      </a:r>
                      <a:r>
                        <a:rPr dirty="0" sz="950" spc="15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25" i="1">
                          <a:latin typeface="Verdana"/>
                          <a:cs typeface="Verdana"/>
                        </a:rPr>
                        <a:t>max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B.yuanmingense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Lespedeza,</a:t>
                      </a:r>
                      <a:r>
                        <a:rPr dirty="0" sz="950" spc="22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Medicago,</a:t>
                      </a:r>
                      <a:r>
                        <a:rPr dirty="0" sz="950" spc="22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Melilotus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 descr=""/>
          <p:cNvSpPr txBox="1"/>
          <p:nvPr/>
        </p:nvSpPr>
        <p:spPr>
          <a:xfrm>
            <a:off x="901700" y="4227677"/>
            <a:ext cx="2849245" cy="7937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615315">
              <a:lnSpc>
                <a:spcPct val="160000"/>
              </a:lnSpc>
              <a:spcBef>
                <a:spcPts val="90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Description</a:t>
            </a:r>
            <a:r>
              <a:rPr dirty="0" sz="950" spc="19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and</a:t>
            </a:r>
            <a:r>
              <a:rPr dirty="0" sz="950" spc="19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characteristics Classification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844039" algn="l"/>
              </a:tabLst>
            </a:pPr>
            <a:r>
              <a:rPr dirty="0" sz="950">
                <a:latin typeface="Verdana"/>
                <a:cs typeface="Verdana"/>
              </a:rPr>
              <a:t>1.</a:t>
            </a:r>
            <a:r>
              <a:rPr dirty="0" sz="950" spc="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Family</a:t>
            </a:r>
            <a:r>
              <a:rPr dirty="0" sz="950">
                <a:latin typeface="Verdana"/>
                <a:cs typeface="Verdana"/>
              </a:rPr>
              <a:t>	:</a:t>
            </a:r>
            <a:r>
              <a:rPr dirty="0" sz="950" spc="49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Rhizobiaceae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01700" y="5229860"/>
            <a:ext cx="59880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>
                <a:latin typeface="Verdana"/>
                <a:cs typeface="Verdana"/>
              </a:rPr>
              <a:t>2.</a:t>
            </a:r>
            <a:r>
              <a:rPr dirty="0" sz="950" spc="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Genus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733548" y="5148173"/>
            <a:ext cx="2356485" cy="95250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950">
                <a:latin typeface="Verdana"/>
                <a:cs typeface="Verdana"/>
              </a:rPr>
              <a:t>:</a:t>
            </a:r>
            <a:r>
              <a:rPr dirty="0" sz="950" spc="185">
                <a:latin typeface="Verdana"/>
                <a:cs typeface="Verdana"/>
              </a:rPr>
              <a:t>  </a:t>
            </a:r>
            <a:r>
              <a:rPr dirty="0" sz="950" i="1">
                <a:latin typeface="Verdana"/>
                <a:cs typeface="Verdana"/>
              </a:rPr>
              <a:t>Azorhizobium-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stem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nodulation</a:t>
            </a:r>
            <a:endParaRPr sz="950">
              <a:latin typeface="Verdana"/>
              <a:cs typeface="Verdana"/>
            </a:endParaRPr>
          </a:p>
          <a:p>
            <a:pPr marL="173990" marR="1173480">
              <a:lnSpc>
                <a:spcPct val="160000"/>
              </a:lnSpc>
            </a:pPr>
            <a:r>
              <a:rPr dirty="0" sz="950" spc="-10" i="1">
                <a:latin typeface="Verdana"/>
                <a:cs typeface="Verdana"/>
              </a:rPr>
              <a:t>Bradyrhizobium</a:t>
            </a:r>
            <a:r>
              <a:rPr dirty="0" sz="950" spc="-10" i="1">
                <a:latin typeface="Verdana"/>
                <a:cs typeface="Verdana"/>
              </a:rPr>
              <a:t> Rhizobium Sinorhizobium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01700" y="6150965"/>
            <a:ext cx="4999990" cy="141541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Morphology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Unicellular,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cell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size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less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than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2µ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wide,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short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medium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rod,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pleomorphic.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Motile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Peritrichous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flagella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Gram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negative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Accumulate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PHB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granules.</a:t>
            </a:r>
            <a:endParaRPr sz="9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Physiology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01700" y="7698740"/>
            <a:ext cx="62738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>
                <a:latin typeface="Verdana"/>
                <a:cs typeface="Verdana"/>
              </a:rPr>
              <a:t>1.</a:t>
            </a:r>
            <a:r>
              <a:rPr dirty="0" sz="950" spc="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Nature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456178" y="7698740"/>
            <a:ext cx="3957320" cy="7912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99085" algn="l"/>
              </a:tabLst>
            </a:pP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Chemoheterotrophic,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symbiotic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legume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Verdana"/>
              <a:cs typeface="Verdana"/>
            </a:endParaRPr>
          </a:p>
          <a:p>
            <a:pPr marL="299085" marR="5080" indent="-287020">
              <a:lnSpc>
                <a:spcPct val="160000"/>
              </a:lnSpc>
              <a:spcBef>
                <a:spcPts val="5"/>
              </a:spcBef>
              <a:tabLst>
                <a:tab pos="299085" algn="l"/>
                <a:tab pos="1083945" algn="l"/>
                <a:tab pos="1473200" algn="l"/>
                <a:tab pos="2178050" algn="l"/>
                <a:tab pos="2914650" algn="l"/>
              </a:tabLst>
            </a:pP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Supplied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35">
                <a:latin typeface="Verdana"/>
                <a:cs typeface="Verdana"/>
              </a:rPr>
              <a:t>by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legume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through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photosynthates, </a:t>
            </a:r>
            <a:r>
              <a:rPr dirty="0" sz="950">
                <a:latin typeface="Verdana"/>
                <a:cs typeface="Verdana"/>
              </a:rPr>
              <a:t>monosaccharides,</a:t>
            </a:r>
            <a:r>
              <a:rPr dirty="0" sz="950" spc="3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disaccharide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1700" y="8082788"/>
            <a:ext cx="74930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>
                <a:latin typeface="Verdana"/>
                <a:cs typeface="Verdana"/>
              </a:rPr>
              <a:t>2.</a:t>
            </a:r>
            <a:r>
              <a:rPr dirty="0" sz="950" spc="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</a:t>
            </a:r>
            <a:r>
              <a:rPr dirty="0" sz="950" spc="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source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01700" y="8698483"/>
            <a:ext cx="755015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>
                <a:latin typeface="Verdana"/>
                <a:cs typeface="Verdana"/>
              </a:rPr>
              <a:t>3.</a:t>
            </a:r>
            <a:r>
              <a:rPr dirty="0" sz="950" spc="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sz="950" spc="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source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430778" y="8698483"/>
            <a:ext cx="173355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324485" algn="l"/>
              </a:tabLst>
            </a:pP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Fixed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atmospheric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N</a:t>
            </a:r>
            <a:r>
              <a:rPr dirty="0" baseline="-12820" sz="975" spc="-37">
                <a:latin typeface="Verdana"/>
                <a:cs typeface="Verdana"/>
              </a:rPr>
              <a:t>2</a:t>
            </a:r>
            <a:endParaRPr baseline="-12820" sz="975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1700" y="977900"/>
            <a:ext cx="91440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>
                <a:latin typeface="Verdana"/>
                <a:cs typeface="Verdana"/>
              </a:rPr>
              <a:t>4.</a:t>
            </a:r>
            <a:r>
              <a:rPr dirty="0" sz="950" spc="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Respiration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456178" y="977900"/>
            <a:ext cx="78486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99085" algn="l"/>
              </a:tabLst>
            </a:pP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Aerobic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01700" y="1361948"/>
            <a:ext cx="66040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>
                <a:latin typeface="Verdana"/>
                <a:cs typeface="Verdana"/>
              </a:rPr>
              <a:t>5.</a:t>
            </a:r>
            <a:r>
              <a:rPr dirty="0" sz="950" spc="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Growth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01700" y="1745996"/>
            <a:ext cx="108839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>
                <a:latin typeface="Verdana"/>
                <a:cs typeface="Verdana"/>
              </a:rPr>
              <a:t>6.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Doubling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time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376552" y="1745996"/>
            <a:ext cx="24384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>
                <a:latin typeface="Verdana"/>
                <a:cs typeface="Verdana"/>
              </a:rPr>
              <a:t>2-</a:t>
            </a:r>
            <a:r>
              <a:rPr dirty="0" sz="950" spc="-50">
                <a:latin typeface="Verdana"/>
                <a:cs typeface="Verdana"/>
              </a:rPr>
              <a:t>4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456178" y="1361948"/>
            <a:ext cx="2937510" cy="7912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99085" algn="l"/>
              </a:tabLst>
            </a:pP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Fast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</a:t>
            </a:r>
            <a:r>
              <a:rPr dirty="0" sz="950" i="1">
                <a:latin typeface="Verdana"/>
                <a:cs typeface="Verdana"/>
              </a:rPr>
              <a:t>Rhizobium</a:t>
            </a:r>
            <a:r>
              <a:rPr dirty="0" sz="950">
                <a:latin typeface="Verdana"/>
                <a:cs typeface="Verdana"/>
              </a:rPr>
              <a:t>),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slow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(Bradyrhizobium)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Verdana"/>
              <a:cs typeface="Verdana"/>
            </a:endParaRPr>
          </a:p>
          <a:p>
            <a:pPr marL="299085" marR="589915" indent="-287020">
              <a:lnSpc>
                <a:spcPct val="160000"/>
              </a:lnSpc>
              <a:spcBef>
                <a:spcPts val="5"/>
              </a:spcBef>
              <a:tabLst>
                <a:tab pos="299085" algn="l"/>
                <a:tab pos="1156970" algn="l"/>
                <a:tab pos="2259330" algn="l"/>
              </a:tabLst>
            </a:pP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20">
                <a:latin typeface="Verdana"/>
                <a:cs typeface="Verdana"/>
              </a:rPr>
              <a:t>Fast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growers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– </a:t>
            </a:r>
            <a:r>
              <a:rPr dirty="0" sz="950">
                <a:latin typeface="Verdana"/>
                <a:cs typeface="Verdana"/>
              </a:rPr>
              <a:t>Slow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growers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6-12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hrs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188222" y="1745996"/>
            <a:ext cx="225425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 spc="-25">
                <a:latin typeface="Verdana"/>
                <a:cs typeface="Verdana"/>
              </a:rPr>
              <a:t>hrs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1700" y="2361691"/>
            <a:ext cx="109474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>
                <a:latin typeface="Verdana"/>
                <a:cs typeface="Verdana"/>
              </a:rPr>
              <a:t>7.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media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456178" y="2361691"/>
            <a:ext cx="66294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99085" algn="l"/>
              </a:tabLst>
            </a:pP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20">
                <a:latin typeface="Verdana"/>
                <a:cs typeface="Verdana"/>
              </a:rPr>
              <a:t>YEMA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50900" y="2587852"/>
            <a:ext cx="6071870" cy="603631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775"/>
              </a:spcBef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Contribution</a:t>
            </a:r>
            <a:endParaRPr sz="950">
              <a:latin typeface="Verdana"/>
              <a:cs typeface="Verdana"/>
            </a:endParaRPr>
          </a:p>
          <a:p>
            <a:pPr algn="just" marL="2921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Direct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contribution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symbiotically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legumes.</a:t>
            </a:r>
            <a:endParaRPr sz="950">
              <a:latin typeface="Verdana"/>
              <a:cs typeface="Verdana"/>
            </a:endParaRPr>
          </a:p>
          <a:p>
            <a:pPr algn="just" marL="2921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Residual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nitrogen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benefit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succeeding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crop.</a:t>
            </a:r>
            <a:endParaRPr sz="950">
              <a:latin typeface="Verdana"/>
              <a:cs typeface="Verdana"/>
            </a:endParaRPr>
          </a:p>
          <a:p>
            <a:pPr algn="just" marL="2921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Yield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increase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10-</a:t>
            </a:r>
            <a:r>
              <a:rPr dirty="0" sz="950" spc="-20">
                <a:latin typeface="Verdana"/>
                <a:cs typeface="Verdana"/>
              </a:rPr>
              <a:t>35%.</a:t>
            </a:r>
            <a:endParaRPr sz="950">
              <a:latin typeface="Verdana"/>
              <a:cs typeface="Verdana"/>
            </a:endParaRPr>
          </a:p>
          <a:p>
            <a:pPr algn="just" marL="292100" indent="-228600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Improve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structure.</a:t>
            </a:r>
            <a:endParaRPr sz="950">
              <a:latin typeface="Verdana"/>
              <a:cs typeface="Verdana"/>
            </a:endParaRPr>
          </a:p>
          <a:p>
            <a:pPr algn="just" marL="2921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Produces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exopolysaccharides.</a:t>
            </a:r>
            <a:endParaRPr sz="950">
              <a:latin typeface="Verdana"/>
              <a:cs typeface="Verdana"/>
            </a:endParaRPr>
          </a:p>
          <a:p>
            <a:pPr algn="just" marL="2921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Produces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hormone.</a:t>
            </a:r>
            <a:endParaRPr sz="9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spcBef>
                <a:spcPts val="660"/>
              </a:spcBef>
            </a:pPr>
            <a:r>
              <a:rPr dirty="0" sz="950">
                <a:latin typeface="Verdana"/>
                <a:cs typeface="Verdana"/>
              </a:rPr>
              <a:t>Recommended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legumes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(Pulses,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oilseeds,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fodders)</a:t>
            </a:r>
            <a:endParaRPr sz="9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latin typeface="Verdana"/>
                <a:cs typeface="Verdana"/>
              </a:rPr>
              <a:t>Promising</a:t>
            </a:r>
            <a:r>
              <a:rPr dirty="0" sz="950" spc="105" b="1">
                <a:latin typeface="Verdana"/>
                <a:cs typeface="Verdana"/>
              </a:rPr>
              <a:t> </a:t>
            </a:r>
            <a:r>
              <a:rPr dirty="0" sz="950" b="1">
                <a:latin typeface="Verdana"/>
                <a:cs typeface="Verdana"/>
              </a:rPr>
              <a:t>strains</a:t>
            </a:r>
            <a:r>
              <a:rPr dirty="0" sz="950">
                <a:latin typeface="Verdana"/>
                <a:cs typeface="Verdana"/>
              </a:rPr>
              <a:t>: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NGR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6,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NC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92,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CC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1,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CRR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6,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CRU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14,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COBE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13.</a:t>
            </a:r>
            <a:endParaRPr sz="950">
              <a:latin typeface="Verdana"/>
              <a:cs typeface="Verdana"/>
            </a:endParaRPr>
          </a:p>
          <a:p>
            <a:pPr algn="just" marL="635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2.</a:t>
            </a:r>
            <a:r>
              <a:rPr dirty="0" sz="950" spc="6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Azotobacter</a:t>
            </a:r>
            <a:endParaRPr sz="950">
              <a:latin typeface="Verdana"/>
              <a:cs typeface="Verdana"/>
            </a:endParaRPr>
          </a:p>
          <a:p>
            <a:pPr algn="just" marL="63500" marR="5588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3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free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living</a:t>
            </a:r>
            <a:r>
              <a:rPr dirty="0" sz="950" spc="3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6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fixer,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cells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not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prevent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rhizoplane,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but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are </a:t>
            </a:r>
            <a:r>
              <a:rPr dirty="0" sz="950">
                <a:latin typeface="Verdana"/>
                <a:cs typeface="Verdana"/>
              </a:rPr>
              <a:t>abundant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rhizosphere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region.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classified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under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family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Azotobacteriaceae.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It </a:t>
            </a:r>
            <a:r>
              <a:rPr dirty="0" sz="950">
                <a:latin typeface="Verdana"/>
                <a:cs typeface="Verdana"/>
              </a:rPr>
              <a:t>requires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more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organic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matter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depend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energy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derived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from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degradation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of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residues.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Beijerinck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was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first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isolate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describe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Azotobacter</a:t>
            </a:r>
            <a:r>
              <a:rPr dirty="0" sz="950" spc="-10">
                <a:latin typeface="Verdana"/>
                <a:cs typeface="Verdana"/>
              </a:rPr>
              <a:t>.</a:t>
            </a:r>
            <a:endParaRPr sz="9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spcBef>
                <a:spcPts val="680"/>
              </a:spcBef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Species</a:t>
            </a:r>
            <a:endParaRPr sz="950">
              <a:latin typeface="Verdana"/>
              <a:cs typeface="Verdana"/>
            </a:endParaRPr>
          </a:p>
          <a:p>
            <a:pPr marL="63500" marR="57785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Cell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size,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flagellation,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pigmentation</a:t>
            </a:r>
            <a:r>
              <a:rPr dirty="0" sz="950" spc="18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8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production</a:t>
            </a:r>
            <a:r>
              <a:rPr dirty="0" sz="950" spc="18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extracellular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slime</a:t>
            </a:r>
            <a:r>
              <a:rPr dirty="0" sz="950" spc="180">
                <a:latin typeface="Verdana"/>
                <a:cs typeface="Verdana"/>
              </a:rPr>
              <a:t>  </a:t>
            </a:r>
            <a:r>
              <a:rPr dirty="0" sz="950" spc="-25">
                <a:latin typeface="Verdana"/>
                <a:cs typeface="Verdana"/>
              </a:rPr>
              <a:t>are </a:t>
            </a:r>
            <a:r>
              <a:rPr dirty="0" sz="950">
                <a:latin typeface="Verdana"/>
                <a:cs typeface="Verdana"/>
              </a:rPr>
              <a:t>considered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diagnostic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features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these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bacteria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distinguishing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species.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tabLst>
                <a:tab pos="1904364" algn="l"/>
                <a:tab pos="2187575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chroococcum</a:t>
            </a:r>
            <a:r>
              <a:rPr dirty="0" sz="950" i="1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Black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brown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insoluble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pigment.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tabLst>
                <a:tab pos="1904364" algn="l"/>
                <a:tab pos="2187575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90" i="1">
                <a:latin typeface="Verdana"/>
                <a:cs typeface="Verdana"/>
              </a:rPr>
              <a:t>  </a:t>
            </a:r>
            <a:r>
              <a:rPr dirty="0" sz="950" i="1">
                <a:latin typeface="Verdana"/>
                <a:cs typeface="Verdana"/>
              </a:rPr>
              <a:t>vinelandii,</a:t>
            </a:r>
            <a:r>
              <a:rPr dirty="0" sz="950" spc="90" i="1">
                <a:latin typeface="Verdana"/>
                <a:cs typeface="Verdana"/>
              </a:rPr>
              <a:t>  </a:t>
            </a: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90" i="1">
                <a:latin typeface="Verdana"/>
                <a:cs typeface="Verdana"/>
              </a:rPr>
              <a:t>  </a:t>
            </a:r>
            <a:r>
              <a:rPr dirty="0" sz="950" spc="-10" i="1">
                <a:latin typeface="Verdana"/>
                <a:cs typeface="Verdana"/>
              </a:rPr>
              <a:t>paspali,</a:t>
            </a:r>
            <a:r>
              <a:rPr dirty="0" sz="950" i="1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Green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fluorescent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soluble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pigments</a:t>
            </a:r>
            <a:endParaRPr sz="9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spcBef>
                <a:spcPts val="685"/>
              </a:spcBef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agilis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tabLst>
                <a:tab pos="1904364" algn="l"/>
                <a:tab pos="2187575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beijerinckii</a:t>
            </a:r>
            <a:r>
              <a:rPr dirty="0" sz="950" i="1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Yellow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light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brown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insoluble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pigments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tabLst>
                <a:tab pos="1904364" algn="l"/>
                <a:tab pos="2187575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macrocytogenes</a:t>
            </a:r>
            <a:r>
              <a:rPr dirty="0" sz="950" i="1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Pink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soluble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pigments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tabLst>
                <a:tab pos="1904364" algn="l"/>
                <a:tab pos="2187575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insignis</a:t>
            </a:r>
            <a:r>
              <a:rPr dirty="0" sz="950" i="1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Yellow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brown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pigments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12800" y="820014"/>
            <a:ext cx="6132830" cy="8112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01600" marR="81280" indent="457200">
              <a:lnSpc>
                <a:spcPct val="160000"/>
              </a:lnSpc>
              <a:spcBef>
                <a:spcPts val="90"/>
              </a:spcBef>
            </a:pPr>
            <a:r>
              <a:rPr dirty="0" sz="950" i="1">
                <a:latin typeface="Verdana"/>
                <a:cs typeface="Verdana"/>
              </a:rPr>
              <a:t>Azotobacter</a:t>
            </a:r>
            <a:r>
              <a:rPr dirty="0" sz="950" spc="350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cells</a:t>
            </a:r>
            <a:r>
              <a:rPr dirty="0" sz="950" spc="3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3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polymorphic,</a:t>
            </a:r>
            <a:r>
              <a:rPr dirty="0" sz="950" spc="3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gram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negative,</a:t>
            </a:r>
            <a:r>
              <a:rPr dirty="0" sz="950" spc="3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cyst</a:t>
            </a:r>
            <a:r>
              <a:rPr dirty="0" sz="950" spc="3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accumulate</a:t>
            </a:r>
            <a:r>
              <a:rPr dirty="0" sz="950" spc="35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Poly </a:t>
            </a:r>
            <a:r>
              <a:rPr dirty="0" sz="950">
                <a:latin typeface="Verdana"/>
                <a:cs typeface="Verdana"/>
              </a:rPr>
              <a:t>Beta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hydroxy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butyric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acid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produces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abundant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gum.</a:t>
            </a:r>
            <a:endParaRPr sz="950">
              <a:latin typeface="Verdana"/>
              <a:cs typeface="Verdana"/>
            </a:endParaRPr>
          </a:p>
          <a:p>
            <a:pPr marL="101600">
              <a:lnSpc>
                <a:spcPct val="100000"/>
              </a:lnSpc>
              <a:spcBef>
                <a:spcPts val="685"/>
              </a:spcBef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Morphology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Verdana"/>
              <a:cs typeface="Verdana"/>
            </a:endParaRPr>
          </a:p>
          <a:p>
            <a:pPr marL="101600">
              <a:lnSpc>
                <a:spcPct val="100000"/>
              </a:lnSpc>
              <a:tabLst>
                <a:tab pos="1942464" algn="l"/>
                <a:tab pos="2225675" algn="l"/>
              </a:tabLst>
            </a:pPr>
            <a:r>
              <a:rPr dirty="0" sz="950">
                <a:latin typeface="Verdana"/>
                <a:cs typeface="Verdana"/>
              </a:rPr>
              <a:t>Cell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size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Large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ovoid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cells,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size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2.0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7.0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x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1.0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2.5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 spc="-50">
                <a:latin typeface="Verdana"/>
                <a:cs typeface="Verdana"/>
              </a:rPr>
              <a:t>µ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50">
              <a:latin typeface="Verdana"/>
              <a:cs typeface="Verdana"/>
            </a:endParaRPr>
          </a:p>
          <a:p>
            <a:pPr marL="101600">
              <a:lnSpc>
                <a:spcPct val="100000"/>
              </a:lnSpc>
              <a:tabLst>
                <a:tab pos="1942464" algn="l"/>
                <a:tab pos="2225675" algn="l"/>
              </a:tabLst>
            </a:pPr>
            <a:r>
              <a:rPr dirty="0" sz="950">
                <a:latin typeface="Verdana"/>
                <a:cs typeface="Verdana"/>
              </a:rPr>
              <a:t>Cell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character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Polymorphic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50">
              <a:latin typeface="Verdana"/>
              <a:cs typeface="Verdana"/>
            </a:endParaRPr>
          </a:p>
          <a:p>
            <a:pPr marL="101600">
              <a:lnSpc>
                <a:spcPct val="100000"/>
              </a:lnSpc>
              <a:tabLst>
                <a:tab pos="1942464" algn="l"/>
                <a:tab pos="2225675" algn="l"/>
              </a:tabLst>
            </a:pPr>
            <a:r>
              <a:rPr dirty="0" sz="950">
                <a:latin typeface="Verdana"/>
                <a:cs typeface="Verdana"/>
              </a:rPr>
              <a:t>Gram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character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Negative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Verdana"/>
              <a:cs typeface="Verdana"/>
            </a:endParaRPr>
          </a:p>
          <a:p>
            <a:pPr marL="101600">
              <a:lnSpc>
                <a:spcPct val="100000"/>
              </a:lnSpc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Physiology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Verdana"/>
              <a:cs typeface="Verdana"/>
            </a:endParaRPr>
          </a:p>
          <a:p>
            <a:pPr marL="273050" indent="-172085">
              <a:lnSpc>
                <a:spcPct val="100000"/>
              </a:lnSpc>
              <a:buAutoNum type="arabicPeriod"/>
              <a:tabLst>
                <a:tab pos="273685" algn="l"/>
                <a:tab pos="1942464" algn="l"/>
                <a:tab pos="2225675" algn="l"/>
              </a:tabLst>
            </a:pPr>
            <a:r>
              <a:rPr dirty="0" sz="950" spc="-10">
                <a:latin typeface="Verdana"/>
                <a:cs typeface="Verdana"/>
              </a:rPr>
              <a:t>Nature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Chemoheterotrophic,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free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living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buFont typeface="Verdana"/>
              <a:buAutoNum type="arabicPeriod"/>
            </a:pPr>
            <a:endParaRPr sz="1550">
              <a:latin typeface="Verdana"/>
              <a:cs typeface="Verdana"/>
            </a:endParaRPr>
          </a:p>
          <a:p>
            <a:pPr marL="273050" indent="-172085">
              <a:lnSpc>
                <a:spcPct val="100000"/>
              </a:lnSpc>
              <a:buAutoNum type="arabicPeriod"/>
              <a:tabLst>
                <a:tab pos="273685" algn="l"/>
                <a:tab pos="1942464" algn="l"/>
                <a:tab pos="2225675" algn="l"/>
              </a:tabLst>
            </a:pPr>
            <a:r>
              <a:rPr dirty="0" sz="950">
                <a:latin typeface="Verdana"/>
                <a:cs typeface="Verdana"/>
              </a:rPr>
              <a:t>C</a:t>
            </a:r>
            <a:r>
              <a:rPr dirty="0" sz="950" spc="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source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Mono,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saccharides,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organic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acids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buFont typeface="Verdana"/>
              <a:buAutoNum type="arabicPeriod"/>
            </a:pPr>
            <a:endParaRPr sz="1550">
              <a:latin typeface="Verdana"/>
              <a:cs typeface="Verdana"/>
            </a:endParaRPr>
          </a:p>
          <a:p>
            <a:pPr marL="273050" indent="-172085">
              <a:lnSpc>
                <a:spcPct val="100000"/>
              </a:lnSpc>
              <a:buAutoNum type="arabicPeriod"/>
              <a:tabLst>
                <a:tab pos="273685" algn="l"/>
                <a:tab pos="1942464" algn="l"/>
                <a:tab pos="2225675" algn="l"/>
              </a:tabLst>
            </a:pPr>
            <a:r>
              <a:rPr dirty="0" sz="950">
                <a:latin typeface="Verdana"/>
                <a:cs typeface="Verdana"/>
              </a:rPr>
              <a:t>N</a:t>
            </a:r>
            <a:r>
              <a:rPr dirty="0" sz="950" spc="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source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through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fixation,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amino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acids,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NH</a:t>
            </a:r>
            <a:r>
              <a:rPr dirty="0" baseline="-12820" sz="975">
                <a:latin typeface="Verdana"/>
                <a:cs typeface="Verdana"/>
              </a:rPr>
              <a:t>4</a:t>
            </a:r>
            <a:r>
              <a:rPr dirty="0" baseline="38461" sz="975">
                <a:latin typeface="Verdana"/>
                <a:cs typeface="Verdana"/>
              </a:rPr>
              <a:t>+</a:t>
            </a:r>
            <a:r>
              <a:rPr dirty="0" sz="950">
                <a:latin typeface="Verdana"/>
                <a:cs typeface="Verdana"/>
              </a:rPr>
              <a:t>,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NO</a:t>
            </a:r>
            <a:r>
              <a:rPr dirty="0" baseline="-12820" sz="975" spc="-30">
                <a:latin typeface="Verdana"/>
                <a:cs typeface="Verdana"/>
              </a:rPr>
              <a:t>3</a:t>
            </a:r>
            <a:r>
              <a:rPr dirty="0" baseline="38461" sz="975" spc="-30">
                <a:latin typeface="Verdana"/>
                <a:cs typeface="Verdana"/>
              </a:rPr>
              <a:t>-</a:t>
            </a:r>
            <a:endParaRPr baseline="38461" sz="975">
              <a:latin typeface="Verdana"/>
              <a:cs typeface="Verdana"/>
            </a:endParaRPr>
          </a:p>
          <a:p>
            <a:pPr>
              <a:lnSpc>
                <a:spcPct val="100000"/>
              </a:lnSpc>
              <a:buFont typeface="Verdana"/>
              <a:buAutoNum type="arabicPeriod"/>
            </a:pPr>
            <a:endParaRPr sz="1550">
              <a:latin typeface="Verdana"/>
              <a:cs typeface="Verdana"/>
            </a:endParaRPr>
          </a:p>
          <a:p>
            <a:pPr marL="273050" indent="-172085">
              <a:lnSpc>
                <a:spcPct val="100000"/>
              </a:lnSpc>
              <a:buAutoNum type="arabicPeriod"/>
              <a:tabLst>
                <a:tab pos="273685" algn="l"/>
                <a:tab pos="1942464" algn="l"/>
                <a:tab pos="2225675" algn="l"/>
              </a:tabLst>
            </a:pPr>
            <a:r>
              <a:rPr dirty="0" sz="950" spc="-10">
                <a:latin typeface="Verdana"/>
                <a:cs typeface="Verdana"/>
              </a:rPr>
              <a:t>Respiration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Aerobic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buFont typeface="Verdana"/>
              <a:buAutoNum type="arabicPeriod"/>
            </a:pPr>
            <a:endParaRPr sz="1550">
              <a:latin typeface="Verdana"/>
              <a:cs typeface="Verdana"/>
            </a:endParaRPr>
          </a:p>
          <a:p>
            <a:pPr marL="273050" indent="-172085">
              <a:lnSpc>
                <a:spcPct val="100000"/>
              </a:lnSpc>
              <a:buAutoNum type="arabicPeriod"/>
              <a:tabLst>
                <a:tab pos="273685" algn="l"/>
                <a:tab pos="1942464" algn="l"/>
                <a:tab pos="2225675" algn="l"/>
              </a:tabLst>
            </a:pPr>
            <a:r>
              <a:rPr dirty="0" sz="950" spc="-10">
                <a:latin typeface="Verdana"/>
                <a:cs typeface="Verdana"/>
              </a:rPr>
              <a:t>Growth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Ashby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/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Jensen's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medium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Verdana"/>
              <a:buAutoNum type="arabicPeriod"/>
            </a:pPr>
            <a:endParaRPr sz="1500">
              <a:latin typeface="Verdana"/>
              <a:cs typeface="Verdana"/>
            </a:endParaRPr>
          </a:p>
          <a:p>
            <a:pPr marL="273050" indent="-17208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73685" algn="l"/>
                <a:tab pos="1942464" algn="l"/>
                <a:tab pos="2225675" algn="l"/>
              </a:tabLst>
            </a:pPr>
            <a:r>
              <a:rPr dirty="0" sz="950">
                <a:latin typeface="Verdana"/>
                <a:cs typeface="Verdana"/>
              </a:rPr>
              <a:t>Doubling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time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3</a:t>
            </a:r>
            <a:r>
              <a:rPr dirty="0" sz="950" spc="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hours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Verdana"/>
              <a:cs typeface="Verdana"/>
            </a:endParaRPr>
          </a:p>
          <a:p>
            <a:pPr marL="101600">
              <a:lnSpc>
                <a:spcPct val="100000"/>
              </a:lnSpc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Benefits</a:t>
            </a:r>
            <a:endParaRPr sz="950">
              <a:latin typeface="Verdana"/>
              <a:cs typeface="Verdana"/>
            </a:endParaRPr>
          </a:p>
          <a:p>
            <a:pPr marL="330200" marR="80645" indent="-228600">
              <a:lnSpc>
                <a:spcPct val="160000"/>
              </a:lnSpc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950">
                <a:latin typeface="Verdana"/>
                <a:cs typeface="Verdana"/>
              </a:rPr>
              <a:t>Ability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atmospheric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20-40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mg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BNF/g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source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laboratory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equivalent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to </a:t>
            </a:r>
            <a:r>
              <a:rPr dirty="0" sz="950">
                <a:latin typeface="Verdana"/>
                <a:cs typeface="Verdana"/>
              </a:rPr>
              <a:t>20-40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kg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N/ha.</a:t>
            </a:r>
            <a:endParaRPr sz="950">
              <a:latin typeface="Verdana"/>
              <a:cs typeface="Verdana"/>
            </a:endParaRPr>
          </a:p>
          <a:p>
            <a:pPr marL="330200" indent="-228600">
              <a:lnSpc>
                <a:spcPct val="100000"/>
              </a:lnSpc>
              <a:spcBef>
                <a:spcPts val="685"/>
              </a:spcBef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950">
                <a:latin typeface="Verdana"/>
                <a:cs typeface="Verdana"/>
              </a:rPr>
              <a:t>Production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promoting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substances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like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vitamin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B,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Indole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acetic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acid,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GA.</a:t>
            </a:r>
            <a:endParaRPr sz="950">
              <a:latin typeface="Verdana"/>
              <a:cs typeface="Verdana"/>
            </a:endParaRPr>
          </a:p>
          <a:p>
            <a:pPr marL="330200" marR="78740" indent="-228600">
              <a:lnSpc>
                <a:spcPct val="160000"/>
              </a:lnSpc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950">
                <a:latin typeface="Verdana"/>
                <a:cs typeface="Verdana"/>
              </a:rPr>
              <a:t>Ability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8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produce</a:t>
            </a:r>
            <a:r>
              <a:rPr dirty="0" sz="950" spc="18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thiamine,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riboflavin,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pyridoxin,</a:t>
            </a:r>
            <a:r>
              <a:rPr dirty="0" sz="950" spc="18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cyanogobalanine,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nicotinic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 spc="-10">
                <a:latin typeface="Verdana"/>
                <a:cs typeface="Verdana"/>
              </a:rPr>
              <a:t>acid, </a:t>
            </a:r>
            <a:r>
              <a:rPr dirty="0" sz="950">
                <a:latin typeface="Verdana"/>
                <a:cs typeface="Verdana"/>
              </a:rPr>
              <a:t>pantothenic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acid,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etc.</a:t>
            </a:r>
            <a:endParaRPr sz="950">
              <a:latin typeface="Verdana"/>
              <a:cs typeface="Verdana"/>
            </a:endParaRPr>
          </a:p>
          <a:p>
            <a:pPr marL="330200" indent="-228600">
              <a:lnSpc>
                <a:spcPct val="100000"/>
              </a:lnSpc>
              <a:spcBef>
                <a:spcPts val="685"/>
              </a:spcBef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950">
                <a:latin typeface="Verdana"/>
                <a:cs typeface="Verdana"/>
              </a:rPr>
              <a:t>Biological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control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diseases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suppressing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Aspergillus,</a:t>
            </a:r>
            <a:r>
              <a:rPr dirty="0" sz="950" spc="1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Fusarium</a:t>
            </a:r>
            <a:r>
              <a:rPr dirty="0" sz="950" spc="-10">
                <a:latin typeface="Verdana"/>
                <a:cs typeface="Verdana"/>
              </a:rPr>
              <a:t>.</a:t>
            </a:r>
            <a:endParaRPr sz="950">
              <a:latin typeface="Verdana"/>
              <a:cs typeface="Verdana"/>
            </a:endParaRPr>
          </a:p>
          <a:p>
            <a:pPr marL="101600" marR="80645" indent="2286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-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Recommended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Rice,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wheat,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millets,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cereals,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cotton,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vegetables,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sunflower,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mustard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9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flowers.</a:t>
            </a:r>
            <a:endParaRPr sz="950">
              <a:latin typeface="Verdana"/>
              <a:cs typeface="Verdana"/>
            </a:endParaRPr>
          </a:p>
          <a:p>
            <a:pPr marL="1016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3.</a:t>
            </a:r>
            <a:r>
              <a:rPr dirty="0" sz="950" spc="6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Azospirillum</a:t>
            </a:r>
            <a:endParaRPr sz="950">
              <a:latin typeface="Verdana"/>
              <a:cs typeface="Verdana"/>
            </a:endParaRPr>
          </a:p>
          <a:p>
            <a:pPr algn="just" marL="101600" marR="80010" indent="457200">
              <a:lnSpc>
                <a:spcPct val="160000"/>
              </a:lnSpc>
            </a:pPr>
            <a:r>
              <a:rPr dirty="0" sz="950" i="1">
                <a:latin typeface="Verdana"/>
                <a:cs typeface="Verdana"/>
              </a:rPr>
              <a:t>Azospirillum</a:t>
            </a:r>
            <a:r>
              <a:rPr dirty="0" sz="950" spc="175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was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isolated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Beijerinck</a:t>
            </a:r>
            <a:r>
              <a:rPr dirty="0" sz="950" spc="170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(1922)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Brazil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from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Paspalum</a:t>
            </a:r>
            <a:r>
              <a:rPr dirty="0" sz="950" spc="-10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named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Azotobacter</a:t>
            </a:r>
            <a:r>
              <a:rPr dirty="0" sz="950" spc="13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paspali</a:t>
            </a:r>
            <a:r>
              <a:rPr dirty="0" sz="950" spc="135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later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named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Spirillum</a:t>
            </a:r>
            <a:r>
              <a:rPr dirty="0" sz="950" spc="145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lipoferum</a:t>
            </a:r>
            <a:r>
              <a:rPr dirty="0" sz="950">
                <a:latin typeface="Verdana"/>
                <a:cs typeface="Verdana"/>
              </a:rPr>
              <a:t>.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Dobereiner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Day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(1976)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reported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nitrogen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fixing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potential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some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forage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grasses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due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activity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S.</a:t>
            </a:r>
            <a:r>
              <a:rPr dirty="0" sz="950" spc="39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lipoferum</a:t>
            </a:r>
            <a:r>
              <a:rPr dirty="0" sz="950" spc="400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their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roots.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Dobereiner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coined</a:t>
            </a:r>
            <a:r>
              <a:rPr dirty="0" sz="950" spc="3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term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"</a:t>
            </a:r>
            <a:r>
              <a:rPr dirty="0" sz="950" b="1">
                <a:latin typeface="Verdana"/>
                <a:cs typeface="Verdana"/>
              </a:rPr>
              <a:t>Associative</a:t>
            </a:r>
            <a:r>
              <a:rPr dirty="0" sz="950" spc="395" b="1">
                <a:latin typeface="Verdana"/>
                <a:cs typeface="Verdana"/>
              </a:rPr>
              <a:t> </a:t>
            </a:r>
            <a:r>
              <a:rPr dirty="0" sz="950" b="1">
                <a:latin typeface="Verdana"/>
                <a:cs typeface="Verdana"/>
              </a:rPr>
              <a:t>symbiosis</a:t>
            </a:r>
            <a:r>
              <a:rPr dirty="0" sz="950">
                <a:latin typeface="Verdana"/>
                <a:cs typeface="Verdana"/>
              </a:rPr>
              <a:t>"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to </a:t>
            </a:r>
            <a:r>
              <a:rPr dirty="0" sz="950">
                <a:latin typeface="Verdana"/>
                <a:cs typeface="Verdana"/>
              </a:rPr>
              <a:t>denote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occurrence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3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202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fixing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spirillum</a:t>
            </a:r>
            <a:r>
              <a:rPr dirty="0" sz="950" spc="409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plants.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Taxonomy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was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re-examined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Tarrand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et</a:t>
            </a:r>
            <a:r>
              <a:rPr dirty="0" sz="950" spc="125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al</a:t>
            </a:r>
            <a:r>
              <a:rPr dirty="0" sz="950">
                <a:latin typeface="Verdana"/>
                <a:cs typeface="Verdana"/>
              </a:rPr>
              <a:t>.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(1978)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designated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this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organism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Azospirillum</a:t>
            </a:r>
            <a:r>
              <a:rPr dirty="0" sz="950" spc="-10">
                <a:latin typeface="Verdana"/>
                <a:cs typeface="Verdana"/>
              </a:rPr>
              <a:t>.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1700" y="820014"/>
            <a:ext cx="5969635" cy="30340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 indent="457200">
              <a:lnSpc>
                <a:spcPct val="160000"/>
              </a:lnSpc>
              <a:spcBef>
                <a:spcPts val="90"/>
              </a:spcBef>
            </a:pP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aerobic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micro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aerophilic,</a:t>
            </a:r>
            <a:r>
              <a:rPr dirty="0" sz="950" spc="3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motile,</a:t>
            </a:r>
            <a:r>
              <a:rPr dirty="0" sz="950" spc="3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gram</a:t>
            </a:r>
            <a:r>
              <a:rPr dirty="0" sz="950" spc="3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negative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bacterium.</a:t>
            </a:r>
            <a:r>
              <a:rPr dirty="0" sz="950" spc="3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Non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spore </a:t>
            </a:r>
            <a:r>
              <a:rPr dirty="0" sz="950">
                <a:latin typeface="Verdana"/>
                <a:cs typeface="Verdana"/>
              </a:rPr>
              <a:t>former</a:t>
            </a:r>
            <a:r>
              <a:rPr dirty="0" sz="950" spc="13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spiral</a:t>
            </a:r>
            <a:r>
              <a:rPr dirty="0" sz="950" spc="1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shaped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bacterium,</a:t>
            </a:r>
            <a:r>
              <a:rPr dirty="0" sz="950" spc="1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inhabiting</a:t>
            </a:r>
            <a:r>
              <a:rPr dirty="0" sz="950" spc="1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1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1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both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externally</a:t>
            </a:r>
            <a:r>
              <a:rPr dirty="0" sz="950" spc="140">
                <a:latin typeface="Verdana"/>
                <a:cs typeface="Verdana"/>
              </a:rPr>
              <a:t> 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internally.</a:t>
            </a:r>
            <a:r>
              <a:rPr dirty="0" sz="950" spc="3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Being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micro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aerophilic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organism,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3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isolated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semi</a:t>
            </a:r>
            <a:r>
              <a:rPr dirty="0" sz="950" spc="3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solid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malate </a:t>
            </a:r>
            <a:r>
              <a:rPr dirty="0" sz="950">
                <a:latin typeface="Verdana"/>
                <a:cs typeface="Verdana"/>
              </a:rPr>
              <a:t>medium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enrichment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procedures.</a:t>
            </a:r>
            <a:endParaRPr sz="9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Classification</a:t>
            </a:r>
            <a:endParaRPr sz="9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  <a:tabLst>
                <a:tab pos="1383665" algn="l"/>
              </a:tabLst>
            </a:pPr>
            <a:r>
              <a:rPr dirty="0" sz="950" b="1">
                <a:latin typeface="Verdana"/>
                <a:cs typeface="Verdana"/>
              </a:rPr>
              <a:t>Species</a:t>
            </a:r>
            <a:r>
              <a:rPr dirty="0" sz="950">
                <a:latin typeface="Verdana"/>
                <a:cs typeface="Verdana"/>
              </a:rPr>
              <a:t>: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(7)</a:t>
            </a:r>
            <a:r>
              <a:rPr dirty="0" sz="950">
                <a:latin typeface="Verdana"/>
                <a:cs typeface="Verdana"/>
              </a:rPr>
              <a:t>	Family</a:t>
            </a:r>
            <a:r>
              <a:rPr dirty="0" sz="950" spc="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95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Spirillaceae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Font typeface="Verdana"/>
              <a:buAutoNum type="arabicPeriod"/>
              <a:tabLst>
                <a:tab pos="241300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brasilense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Font typeface="Verdana"/>
              <a:buAutoNum type="arabicPeriod"/>
              <a:tabLst>
                <a:tab pos="241300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lipoferum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0"/>
              </a:spcBef>
              <a:buFont typeface="Verdana"/>
              <a:buAutoNum type="arabicPeriod"/>
              <a:tabLst>
                <a:tab pos="241300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amazonense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Font typeface="Verdana"/>
              <a:buAutoNum type="arabicPeriod"/>
              <a:tabLst>
                <a:tab pos="241300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halopraeferens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Font typeface="Verdana"/>
              <a:buAutoNum type="arabicPeriod"/>
              <a:tabLst>
                <a:tab pos="241300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irkense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Font typeface="Verdana"/>
              <a:buAutoNum type="arabicPeriod"/>
              <a:tabLst>
                <a:tab pos="241300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dobereinerae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Verdana"/>
              <a:buAutoNum type="arabicPeriod"/>
              <a:tabLst>
                <a:tab pos="241300" algn="l"/>
              </a:tabLst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5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largimobilis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1700" y="3910076"/>
            <a:ext cx="899794" cy="48323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Morphology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365760" algn="l"/>
              </a:tabLst>
            </a:pPr>
            <a:r>
              <a:rPr dirty="0" sz="950" spc="-25">
                <a:latin typeface="Verdana"/>
                <a:cs typeface="Verdana"/>
              </a:rPr>
              <a:t>1.</a:t>
            </a:r>
            <a:r>
              <a:rPr dirty="0" sz="950">
                <a:latin typeface="Verdana"/>
                <a:cs typeface="Verdana"/>
              </a:rPr>
              <a:t>	Cell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size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370578" y="4217923"/>
            <a:ext cx="3041650" cy="33083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241300" marR="5080" indent="-228600">
              <a:lnSpc>
                <a:spcPct val="107400"/>
              </a:lnSpc>
              <a:spcBef>
                <a:spcPts val="50"/>
              </a:spcBef>
              <a:tabLst>
                <a:tab pos="240665" algn="l"/>
              </a:tabLst>
            </a:pP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Curved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rods,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mm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dia,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size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shape vary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01700" y="4681220"/>
            <a:ext cx="111823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65760" algn="l"/>
              </a:tabLst>
            </a:pPr>
            <a:r>
              <a:rPr dirty="0" sz="950" spc="-25">
                <a:latin typeface="Verdana"/>
                <a:cs typeface="Verdana"/>
              </a:rPr>
              <a:t>2.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Accumulate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370578" y="4681220"/>
            <a:ext cx="511809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40665" algn="l"/>
              </a:tabLst>
            </a:pP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25">
                <a:latin typeface="Verdana"/>
                <a:cs typeface="Verdana"/>
              </a:rPr>
              <a:t>PHB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01700" y="4986020"/>
            <a:ext cx="128968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65760" algn="l"/>
              </a:tabLst>
            </a:pPr>
            <a:r>
              <a:rPr dirty="0" sz="950" spc="-25">
                <a:latin typeface="Verdana"/>
                <a:cs typeface="Verdana"/>
              </a:rPr>
              <a:t>3.</a:t>
            </a:r>
            <a:r>
              <a:rPr dirty="0" sz="950">
                <a:latin typeface="Verdana"/>
                <a:cs typeface="Verdana"/>
              </a:rPr>
              <a:t>	Gram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reaction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370578" y="4986020"/>
            <a:ext cx="81470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40665" algn="l"/>
              </a:tabLst>
            </a:pP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Negative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1700" y="5212181"/>
            <a:ext cx="5509895" cy="125730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  <a:tabLst>
                <a:tab pos="365760" algn="l"/>
                <a:tab pos="2480945" algn="l"/>
                <a:tab pos="2709545" algn="l"/>
              </a:tabLst>
            </a:pPr>
            <a:r>
              <a:rPr dirty="0" sz="950" spc="-25">
                <a:latin typeface="Verdana"/>
                <a:cs typeface="Verdana"/>
              </a:rPr>
              <a:t>4.</a:t>
            </a:r>
            <a:r>
              <a:rPr dirty="0" sz="950">
                <a:latin typeface="Verdana"/>
                <a:cs typeface="Verdana"/>
              </a:rPr>
              <a:t>	Development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white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pellicles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2-4</a:t>
            </a:r>
            <a:r>
              <a:rPr dirty="0" sz="950" spc="1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mm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below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surface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NFB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medium</a:t>
            </a:r>
            <a:endParaRPr sz="9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Physiology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Verdana"/>
              <a:cs typeface="Verdana"/>
            </a:endParaRPr>
          </a:p>
          <a:p>
            <a:pPr marL="365760" indent="-35369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65760" algn="l"/>
                <a:tab pos="366395" algn="l"/>
                <a:tab pos="1853564" algn="l"/>
                <a:tab pos="2136775" algn="l"/>
              </a:tabLst>
            </a:pPr>
            <a:r>
              <a:rPr dirty="0" sz="950" spc="-10">
                <a:latin typeface="Verdana"/>
                <a:cs typeface="Verdana"/>
              </a:rPr>
              <a:t>Nature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Chemoheterotrophic,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associative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Verdana"/>
              <a:buAutoNum type="arabicPeriod"/>
            </a:pPr>
            <a:endParaRPr sz="1000">
              <a:latin typeface="Verdana"/>
              <a:cs typeface="Verdana"/>
            </a:endParaRPr>
          </a:p>
          <a:p>
            <a:pPr marL="365760" indent="-353695">
              <a:lnSpc>
                <a:spcPct val="100000"/>
              </a:lnSpc>
              <a:buAutoNum type="arabicPeriod"/>
              <a:tabLst>
                <a:tab pos="365760" algn="l"/>
                <a:tab pos="366395" algn="l"/>
                <a:tab pos="1853564" algn="l"/>
                <a:tab pos="2136775" algn="l"/>
                <a:tab pos="2922270" algn="l"/>
                <a:tab pos="3585845" algn="l"/>
                <a:tab pos="4675505" algn="l"/>
              </a:tabLst>
            </a:pPr>
            <a:r>
              <a:rPr dirty="0" sz="950">
                <a:latin typeface="Verdana"/>
                <a:cs typeface="Verdana"/>
              </a:rPr>
              <a:t>Sole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carbon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source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Organic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acids,</a:t>
            </a:r>
            <a:r>
              <a:rPr dirty="0" sz="950">
                <a:latin typeface="Verdana"/>
                <a:cs typeface="Verdana"/>
              </a:rPr>
              <a:t>	L-</a:t>
            </a:r>
            <a:r>
              <a:rPr dirty="0" sz="950" spc="-10">
                <a:latin typeface="Verdana"/>
                <a:cs typeface="Verdana"/>
              </a:rPr>
              <a:t>arabinose,</a:t>
            </a:r>
            <a:r>
              <a:rPr dirty="0" sz="950">
                <a:latin typeface="Verdana"/>
                <a:cs typeface="Verdana"/>
              </a:rPr>
              <a:t>	D-</a:t>
            </a:r>
            <a:r>
              <a:rPr dirty="0" sz="950" spc="-10">
                <a:latin typeface="Verdana"/>
                <a:cs typeface="Verdana"/>
              </a:rPr>
              <a:t>gluconate,</a:t>
            </a:r>
            <a:endParaRPr sz="950">
              <a:latin typeface="Verdana"/>
              <a:cs typeface="Verdana"/>
            </a:endParaRPr>
          </a:p>
          <a:p>
            <a:pPr marL="2136775">
              <a:lnSpc>
                <a:spcPct val="100000"/>
              </a:lnSpc>
              <a:spcBef>
                <a:spcPts val="85"/>
              </a:spcBef>
            </a:pPr>
            <a:r>
              <a:rPr dirty="0" sz="950">
                <a:latin typeface="Verdana"/>
                <a:cs typeface="Verdana"/>
              </a:rPr>
              <a:t>D-fructose,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D-glucose,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sucrose,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Pectin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01700" y="6598411"/>
            <a:ext cx="1923414" cy="109601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65760" indent="-353695">
              <a:lnSpc>
                <a:spcPct val="100000"/>
              </a:lnSpc>
              <a:spcBef>
                <a:spcPts val="130"/>
              </a:spcBef>
              <a:buAutoNum type="arabicPeriod" startAt="3"/>
              <a:tabLst>
                <a:tab pos="365760" algn="l"/>
                <a:tab pos="366395" algn="l"/>
                <a:tab pos="1853564" algn="l"/>
              </a:tabLst>
            </a:pPr>
            <a:r>
              <a:rPr dirty="0" sz="950">
                <a:latin typeface="Verdana"/>
                <a:cs typeface="Verdana"/>
              </a:rPr>
              <a:t>N</a:t>
            </a:r>
            <a:r>
              <a:rPr dirty="0" sz="950" spc="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source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Verdana"/>
              <a:buAutoNum type="arabicPeriod" startAt="3"/>
            </a:pPr>
            <a:endParaRPr sz="1050">
              <a:latin typeface="Verdana"/>
              <a:cs typeface="Verdana"/>
            </a:endParaRPr>
          </a:p>
          <a:p>
            <a:pPr marL="365760" indent="-353695">
              <a:lnSpc>
                <a:spcPct val="100000"/>
              </a:lnSpc>
              <a:buAutoNum type="arabicPeriod" startAt="3"/>
              <a:tabLst>
                <a:tab pos="365760" algn="l"/>
                <a:tab pos="366395" algn="l"/>
                <a:tab pos="1853564" algn="l"/>
              </a:tabLst>
            </a:pPr>
            <a:r>
              <a:rPr dirty="0" sz="950" spc="-10">
                <a:latin typeface="Verdana"/>
                <a:cs typeface="Verdana"/>
              </a:rPr>
              <a:t>Respiration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Verdana"/>
              <a:buAutoNum type="arabicPeriod" startAt="3"/>
            </a:pPr>
            <a:endParaRPr sz="1050">
              <a:latin typeface="Verdana"/>
              <a:cs typeface="Verdana"/>
            </a:endParaRPr>
          </a:p>
          <a:p>
            <a:pPr marL="365760" indent="-353695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365760" algn="l"/>
                <a:tab pos="366395" algn="l"/>
                <a:tab pos="1853564" algn="l"/>
              </a:tabLst>
            </a:pP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media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Verdana"/>
              <a:buAutoNum type="arabicPeriod" startAt="3"/>
            </a:pPr>
            <a:endParaRPr sz="1000">
              <a:latin typeface="Verdana"/>
              <a:cs typeface="Verdana"/>
            </a:endParaRPr>
          </a:p>
          <a:p>
            <a:pPr marL="365760" indent="-353695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365760" algn="l"/>
                <a:tab pos="366395" algn="l"/>
                <a:tab pos="1853564" algn="l"/>
              </a:tabLst>
            </a:pPr>
            <a:r>
              <a:rPr dirty="0" sz="950">
                <a:latin typeface="Verdana"/>
                <a:cs typeface="Verdana"/>
              </a:rPr>
              <a:t>Doubling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time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000755" y="6598411"/>
            <a:ext cx="3153410" cy="48323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through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fixation,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amino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acids,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sz="950">
                <a:latin typeface="Verdana"/>
                <a:cs typeface="Verdana"/>
              </a:rPr>
              <a:t>,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NH</a:t>
            </a:r>
            <a:r>
              <a:rPr dirty="0" baseline="-12820" sz="975">
                <a:latin typeface="Verdana"/>
                <a:cs typeface="Verdana"/>
              </a:rPr>
              <a:t>4</a:t>
            </a:r>
            <a:r>
              <a:rPr dirty="0" baseline="38461" sz="975">
                <a:latin typeface="Verdana"/>
                <a:cs typeface="Verdana"/>
              </a:rPr>
              <a:t>+</a:t>
            </a:r>
            <a:r>
              <a:rPr dirty="0" sz="950">
                <a:latin typeface="Verdana"/>
                <a:cs typeface="Verdana"/>
              </a:rPr>
              <a:t>,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NO</a:t>
            </a:r>
            <a:r>
              <a:rPr dirty="0" baseline="-12820" sz="975" spc="-30">
                <a:latin typeface="Verdana"/>
                <a:cs typeface="Verdana"/>
              </a:rPr>
              <a:t>3</a:t>
            </a:r>
            <a:r>
              <a:rPr dirty="0" baseline="38461" sz="975" spc="-30">
                <a:latin typeface="Verdana"/>
                <a:cs typeface="Verdana"/>
              </a:rPr>
              <a:t>-</a:t>
            </a:r>
            <a:endParaRPr baseline="38461" sz="975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Verdana"/>
              <a:cs typeface="Verdana"/>
            </a:endParaRPr>
          </a:p>
          <a:p>
            <a:pPr marL="38100">
              <a:lnSpc>
                <a:spcPct val="100000"/>
              </a:lnSpc>
            </a:pPr>
            <a:r>
              <a:rPr dirty="0" sz="950">
                <a:latin typeface="Verdana"/>
                <a:cs typeface="Verdana"/>
              </a:rPr>
              <a:t>Aerobic,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Microaerophilic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026155" y="7214107"/>
            <a:ext cx="3385820" cy="480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>
                <a:latin typeface="Verdana"/>
                <a:cs typeface="Verdana"/>
              </a:rPr>
              <a:t>NFBTB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(NFB)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medium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345440" algn="l"/>
                <a:tab pos="732155" algn="l"/>
                <a:tab pos="1099820" algn="l"/>
                <a:tab pos="1944370" algn="l"/>
                <a:tab pos="2856230" algn="l"/>
              </a:tabLst>
            </a:pPr>
            <a:r>
              <a:rPr dirty="0" sz="950" spc="-50">
                <a:latin typeface="Verdana"/>
                <a:cs typeface="Verdana"/>
              </a:rPr>
              <a:t>1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25">
                <a:latin typeface="Verdana"/>
                <a:cs typeface="Verdana"/>
              </a:rPr>
              <a:t>hr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25">
                <a:latin typeface="Verdana"/>
                <a:cs typeface="Verdana"/>
              </a:rPr>
              <a:t>in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ammonia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containing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medium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01700" y="7674355"/>
            <a:ext cx="5509260" cy="125476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2136775" marR="5080">
              <a:lnSpc>
                <a:spcPct val="107400"/>
              </a:lnSpc>
              <a:spcBef>
                <a:spcPts val="50"/>
              </a:spcBef>
            </a:pPr>
            <a:r>
              <a:rPr dirty="0" sz="950">
                <a:latin typeface="Verdana"/>
                <a:cs typeface="Verdana"/>
              </a:rPr>
              <a:t>5.5</a:t>
            </a:r>
            <a:r>
              <a:rPr dirty="0" sz="950" spc="1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19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7.0</a:t>
            </a:r>
            <a:r>
              <a:rPr dirty="0" sz="950" spc="19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hrs</a:t>
            </a:r>
            <a:r>
              <a:rPr dirty="0" sz="950" spc="1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9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malate</a:t>
            </a:r>
            <a:r>
              <a:rPr dirty="0" sz="950" spc="1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containing</a:t>
            </a:r>
            <a:r>
              <a:rPr dirty="0" sz="950" spc="195">
                <a:latin typeface="Verdana"/>
                <a:cs typeface="Verdana"/>
              </a:rPr>
              <a:t>  </a:t>
            </a:r>
            <a:r>
              <a:rPr dirty="0" sz="950" spc="-10">
                <a:latin typeface="Verdana"/>
                <a:cs typeface="Verdana"/>
              </a:rPr>
              <a:t>semisolid medium</a:t>
            </a:r>
            <a:endParaRPr sz="9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Mechanism</a:t>
            </a:r>
            <a:r>
              <a:rPr dirty="0" sz="950" spc="17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of</a:t>
            </a:r>
            <a:r>
              <a:rPr dirty="0" sz="950" spc="16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Action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Contribution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BNF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Production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PGP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substances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bacteria</a:t>
            </a:r>
            <a:endParaRPr sz="950">
              <a:latin typeface="Verdana"/>
              <a:cs typeface="Verdana"/>
            </a:endParaRPr>
          </a:p>
          <a:p>
            <a:pPr marL="241300">
              <a:lnSpc>
                <a:spcPct val="100000"/>
              </a:lnSpc>
              <a:spcBef>
                <a:spcPts val="685"/>
              </a:spcBef>
              <a:tabLst>
                <a:tab pos="500380" algn="l"/>
              </a:tabLst>
            </a:pPr>
            <a:r>
              <a:rPr dirty="0" sz="950" spc="-50">
                <a:latin typeface="Verdana"/>
                <a:cs typeface="Verdana"/>
              </a:rPr>
              <a:t>–</a:t>
            </a:r>
            <a:r>
              <a:rPr dirty="0" sz="950">
                <a:latin typeface="Verdana"/>
                <a:cs typeface="Verdana"/>
              </a:rPr>
              <a:t>	Increases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hair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development,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biomass.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50900" y="820014"/>
            <a:ext cx="6072505" cy="766699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292100" indent="-228600">
              <a:lnSpc>
                <a:spcPct val="100000"/>
              </a:lnSpc>
              <a:spcBef>
                <a:spcPts val="775"/>
              </a:spcBef>
              <a:buAutoNum type="arabicPeriod" startAt="3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Production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PGP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substances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plant</a:t>
            </a:r>
            <a:endParaRPr sz="950">
              <a:latin typeface="Verdana"/>
              <a:cs typeface="Verdana"/>
            </a:endParaRPr>
          </a:p>
          <a:p>
            <a:pPr lvl="1" marL="520700" indent="-228600">
              <a:lnSpc>
                <a:spcPct val="100000"/>
              </a:lnSpc>
              <a:spcBef>
                <a:spcPts val="685"/>
              </a:spcBef>
              <a:buChar char="–"/>
              <a:tabLst>
                <a:tab pos="520065" algn="l"/>
                <a:tab pos="520700" algn="l"/>
              </a:tabLst>
            </a:pPr>
            <a:r>
              <a:rPr dirty="0" sz="950">
                <a:latin typeface="Verdana"/>
                <a:cs typeface="Verdana"/>
              </a:rPr>
              <a:t>Morphological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changes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cells.</a:t>
            </a:r>
            <a:endParaRPr sz="950">
              <a:latin typeface="Verdana"/>
              <a:cs typeface="Verdana"/>
            </a:endParaRPr>
          </a:p>
          <a:p>
            <a:pPr lvl="1" marL="520700" indent="-228600">
              <a:lnSpc>
                <a:spcPct val="100000"/>
              </a:lnSpc>
              <a:spcBef>
                <a:spcPts val="685"/>
              </a:spcBef>
              <a:buChar char="–"/>
              <a:tabLst>
                <a:tab pos="520065" algn="l"/>
                <a:tab pos="520700" algn="l"/>
              </a:tabLst>
            </a:pPr>
            <a:r>
              <a:rPr dirty="0" sz="950">
                <a:latin typeface="Verdana"/>
                <a:cs typeface="Verdana"/>
              </a:rPr>
              <a:t>Increased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activity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IAA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oxidase</a:t>
            </a:r>
            <a:endParaRPr sz="950">
              <a:latin typeface="Verdana"/>
              <a:cs typeface="Verdana"/>
            </a:endParaRPr>
          </a:p>
          <a:p>
            <a:pPr lvl="1" marL="520700" indent="-228600">
              <a:lnSpc>
                <a:spcPct val="100000"/>
              </a:lnSpc>
              <a:spcBef>
                <a:spcPts val="685"/>
              </a:spcBef>
              <a:buChar char="–"/>
              <a:tabLst>
                <a:tab pos="520065" algn="l"/>
                <a:tab pos="520700" algn="l"/>
              </a:tabLst>
            </a:pPr>
            <a:r>
              <a:rPr dirty="0" sz="950">
                <a:latin typeface="Verdana"/>
                <a:cs typeface="Verdana"/>
              </a:rPr>
              <a:t>Increase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endogenous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IAA</a:t>
            </a:r>
            <a:endParaRPr sz="950">
              <a:latin typeface="Verdana"/>
              <a:cs typeface="Verdana"/>
            </a:endParaRPr>
          </a:p>
          <a:p>
            <a:pPr lvl="1" marL="520700" marR="57150" indent="-228600">
              <a:lnSpc>
                <a:spcPct val="160000"/>
              </a:lnSpc>
              <a:buChar char="–"/>
              <a:tabLst>
                <a:tab pos="520065" algn="l"/>
                <a:tab pos="520700" algn="l"/>
              </a:tabLst>
            </a:pPr>
            <a:r>
              <a:rPr dirty="0" sz="950">
                <a:latin typeface="Verdana"/>
                <a:cs typeface="Verdana"/>
              </a:rPr>
              <a:t>Increased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mineral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water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uptake,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development,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vegetative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crop </a:t>
            </a:r>
            <a:r>
              <a:rPr dirty="0" sz="950" spc="-10">
                <a:latin typeface="Verdana"/>
                <a:cs typeface="Verdana"/>
              </a:rPr>
              <a:t>yield.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0"/>
              </a:spcBef>
              <a:buAutoNum type="arabicPeriod" startAt="3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Competition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rhizosphere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other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harmful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microorganism.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AutoNum type="arabicPeriod" startAt="3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Polyamines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amino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acids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production.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AutoNum type="arabicPeriod" startAt="3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Increased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extrusion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protons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organic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acids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plants.</a:t>
            </a:r>
            <a:endParaRPr sz="9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spcBef>
                <a:spcPts val="685"/>
              </a:spcBef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Benefits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Promotes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growth.</a:t>
            </a:r>
            <a:endParaRPr sz="950">
              <a:latin typeface="Verdana"/>
              <a:cs typeface="Verdana"/>
            </a:endParaRPr>
          </a:p>
          <a:p>
            <a:pPr marL="292100" marR="56515" indent="-228600">
              <a:lnSpc>
                <a:spcPct val="157900"/>
              </a:lnSpc>
              <a:spcBef>
                <a:spcPts val="20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Increased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mineral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water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uptake,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development,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vegetative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crop </a:t>
            </a:r>
            <a:r>
              <a:rPr dirty="0" sz="950" spc="-10">
                <a:latin typeface="Verdana"/>
                <a:cs typeface="Verdana"/>
              </a:rPr>
              <a:t>yield.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Inoculation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reduced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use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chemical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fertilizers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(20-50%,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20-40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kg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N/ha)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Increases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cost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benefit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ratio.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Reduces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pathogen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damage.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Inhibit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germination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parasitic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weeds.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Restoration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arid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zone,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margine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mangrove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ecosystem.</a:t>
            </a:r>
            <a:endParaRPr sz="950">
              <a:latin typeface="Verdana"/>
              <a:cs typeface="Verdana"/>
            </a:endParaRPr>
          </a:p>
          <a:p>
            <a:pPr algn="just" marL="292100" indent="-22860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Reduces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humic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acid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toxicity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compost.</a:t>
            </a:r>
            <a:endParaRPr sz="950">
              <a:latin typeface="Verdana"/>
              <a:cs typeface="Verdana"/>
            </a:endParaRPr>
          </a:p>
          <a:p>
            <a:pPr algn="just" marL="63500" marR="58419" indent="2286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-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Recommended</a:t>
            </a:r>
            <a:r>
              <a:rPr dirty="0" sz="950" spc="3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rice,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millets,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maize,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wheat,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sorghum,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sugarcane</a:t>
            </a:r>
            <a:r>
              <a:rPr dirty="0" sz="950" spc="3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co-</a:t>
            </a:r>
            <a:r>
              <a:rPr dirty="0" sz="950" spc="-10">
                <a:latin typeface="Verdana"/>
                <a:cs typeface="Verdana"/>
              </a:rPr>
              <a:t>inoculant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legumes.</a:t>
            </a:r>
            <a:endParaRPr sz="950">
              <a:latin typeface="Verdana"/>
              <a:cs typeface="Verdana"/>
            </a:endParaRPr>
          </a:p>
          <a:p>
            <a:pPr algn="just" marL="635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4.</a:t>
            </a:r>
            <a:r>
              <a:rPr dirty="0" sz="950" spc="25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Gluconacetobacter</a:t>
            </a:r>
            <a:r>
              <a:rPr dirty="0" sz="950" spc="254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diazotrophicus</a:t>
            </a:r>
            <a:endParaRPr sz="950">
              <a:latin typeface="Verdana"/>
              <a:cs typeface="Verdana"/>
            </a:endParaRPr>
          </a:p>
          <a:p>
            <a:pPr algn="just" marL="63500" marR="56515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endophytic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fixer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occur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large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numbers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roots,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stem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leaf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sugarcane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other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sugar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rich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crops.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was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first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isolated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from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sugarcane.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Cavalcanti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Dobereiner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(1988)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reported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this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new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endophytic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397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fixer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recently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called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from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 spc="-25" i="1">
                <a:latin typeface="Verdana"/>
                <a:cs typeface="Verdana"/>
              </a:rPr>
              <a:t>G.</a:t>
            </a:r>
            <a:r>
              <a:rPr dirty="0" sz="950" spc="-25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diazotrophicus</a:t>
            </a:r>
            <a:r>
              <a:rPr dirty="0" sz="950">
                <a:latin typeface="Verdana"/>
                <a:cs typeface="Verdana"/>
              </a:rPr>
              <a:t>.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tolerate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upto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30%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sucrose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concentration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upto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3.0.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Optimum </a:t>
            </a:r>
            <a:r>
              <a:rPr dirty="0" sz="950">
                <a:latin typeface="Verdana"/>
                <a:cs typeface="Verdana"/>
              </a:rPr>
              <a:t>sucrose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concentration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10-</a:t>
            </a:r>
            <a:r>
              <a:rPr dirty="0" sz="950" spc="-20">
                <a:latin typeface="Verdana"/>
                <a:cs typeface="Verdana"/>
              </a:rPr>
              <a:t>15%.</a:t>
            </a:r>
            <a:endParaRPr sz="950">
              <a:latin typeface="Verdana"/>
              <a:cs typeface="Verdana"/>
            </a:endParaRPr>
          </a:p>
          <a:p>
            <a:pPr algn="just" marL="520700">
              <a:lnSpc>
                <a:spcPct val="100000"/>
              </a:lnSpc>
              <a:spcBef>
                <a:spcPts val="685"/>
              </a:spcBef>
            </a:pPr>
            <a:r>
              <a:rPr dirty="0" sz="950">
                <a:latin typeface="Verdana"/>
                <a:cs typeface="Verdana"/>
              </a:rPr>
              <a:t>Produce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surface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yellow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pellicle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semisolid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medium.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Does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not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at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7.0.</a:t>
            </a:r>
            <a:endParaRPr sz="9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spcBef>
                <a:spcPts val="685"/>
              </a:spcBef>
            </a:pPr>
            <a:r>
              <a:rPr dirty="0" sz="950">
                <a:latin typeface="Verdana"/>
                <a:cs typeface="Verdana"/>
              </a:rPr>
              <a:t>Optimum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5.5.</a:t>
            </a:r>
            <a:endParaRPr sz="9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spcBef>
                <a:spcPts val="680"/>
              </a:spcBef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Benefits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Fixes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atmospheric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N</a:t>
            </a:r>
            <a:r>
              <a:rPr dirty="0" baseline="-12820" sz="975" spc="-37">
                <a:latin typeface="Verdana"/>
                <a:cs typeface="Verdana"/>
              </a:rPr>
              <a:t>2</a:t>
            </a:r>
            <a:endParaRPr baseline="-12820" sz="975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Production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PG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hormones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(GA,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DAA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double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than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Azospirillum</a:t>
            </a:r>
            <a:r>
              <a:rPr dirty="0" sz="950" spc="-10">
                <a:latin typeface="Verdana"/>
                <a:cs typeface="Verdana"/>
              </a:rPr>
              <a:t>).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Suitable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sugar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rich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crops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acidic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pH.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820014"/>
            <a:ext cx="6184265" cy="827976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algn="just" marL="114300">
              <a:lnSpc>
                <a:spcPct val="100000"/>
              </a:lnSpc>
              <a:spcBef>
                <a:spcPts val="77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5.</a:t>
            </a:r>
            <a:r>
              <a:rPr dirty="0" sz="950" spc="6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Azorhizobium</a:t>
            </a:r>
            <a:endParaRPr sz="950">
              <a:latin typeface="Verdana"/>
              <a:cs typeface="Verdana"/>
            </a:endParaRPr>
          </a:p>
          <a:p>
            <a:pPr algn="just" marL="114300" marR="118745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These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genera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produce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stem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nodules.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Stem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nodulation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has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been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reported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 spc="-50">
                <a:latin typeface="Verdana"/>
                <a:cs typeface="Verdana"/>
              </a:rPr>
              <a:t>3 </a:t>
            </a:r>
            <a:r>
              <a:rPr dirty="0" sz="950">
                <a:latin typeface="Verdana"/>
                <a:cs typeface="Verdana"/>
              </a:rPr>
              <a:t>genera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legumes: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Aeschynomene,</a:t>
            </a:r>
            <a:r>
              <a:rPr dirty="0" sz="950" spc="165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Neptunia</a:t>
            </a:r>
            <a:r>
              <a:rPr dirty="0" sz="950" spc="175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and</a:t>
            </a:r>
            <a:r>
              <a:rPr dirty="0" sz="950" spc="170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Sesbania</a:t>
            </a:r>
            <a:r>
              <a:rPr dirty="0" sz="950" spc="-10">
                <a:latin typeface="Verdana"/>
                <a:cs typeface="Verdana"/>
              </a:rPr>
              <a:t>.</a:t>
            </a:r>
            <a:endParaRPr sz="950">
              <a:latin typeface="Verdana"/>
              <a:cs typeface="Verdana"/>
            </a:endParaRPr>
          </a:p>
          <a:p>
            <a:pPr algn="just" marL="114300" marR="11811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Stem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nodulating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Rhizobium</a:t>
            </a:r>
            <a:r>
              <a:rPr dirty="0" sz="950" spc="260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comprises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both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fast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slow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growing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types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having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the </a:t>
            </a:r>
            <a:r>
              <a:rPr dirty="0" sz="950">
                <a:latin typeface="Verdana"/>
                <a:cs typeface="Verdana"/>
              </a:rPr>
              <a:t>generation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time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3-4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hr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10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hrs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respectively.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Those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nodulate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Aeschynone</a:t>
            </a:r>
            <a:r>
              <a:rPr dirty="0" sz="950" spc="290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cross </a:t>
            </a:r>
            <a:r>
              <a:rPr dirty="0" sz="950">
                <a:latin typeface="Verdana"/>
                <a:cs typeface="Verdana"/>
              </a:rPr>
              <a:t>inoculate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S.</a:t>
            </a:r>
            <a:r>
              <a:rPr dirty="0" sz="950" spc="15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rostrata</a:t>
            </a:r>
            <a:r>
              <a:rPr dirty="0" sz="950" spc="155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strains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Azorhizobium</a:t>
            </a:r>
            <a:r>
              <a:rPr dirty="0" sz="950" spc="16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caulinodans</a:t>
            </a:r>
            <a:r>
              <a:rPr dirty="0" sz="950" spc="-10">
                <a:latin typeface="Verdana"/>
                <a:cs typeface="Verdana"/>
              </a:rPr>
              <a:t>.</a:t>
            </a:r>
            <a:endParaRPr sz="950">
              <a:latin typeface="Verdana"/>
              <a:cs typeface="Verdana"/>
            </a:endParaRPr>
          </a:p>
          <a:p>
            <a:pPr algn="just" marL="3429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342900" algn="l"/>
              </a:tabLst>
            </a:pPr>
            <a:r>
              <a:rPr dirty="0" sz="950">
                <a:latin typeface="Verdana"/>
                <a:cs typeface="Verdana"/>
              </a:rPr>
              <a:t>fix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322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free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living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conditions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without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differentiating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into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bacteroids.</a:t>
            </a:r>
            <a:endParaRPr sz="950">
              <a:latin typeface="Verdana"/>
              <a:cs typeface="Verdana"/>
            </a:endParaRPr>
          </a:p>
          <a:p>
            <a:pPr marL="3429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342265" algn="l"/>
                <a:tab pos="342900" algn="l"/>
              </a:tabLst>
            </a:pPr>
            <a:r>
              <a:rPr dirty="0" sz="950">
                <a:latin typeface="Verdana"/>
                <a:cs typeface="Verdana"/>
              </a:rPr>
              <a:t>have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322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protection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mechanisms,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322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under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free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living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conditions.</a:t>
            </a:r>
            <a:endParaRPr sz="950">
              <a:latin typeface="Verdana"/>
              <a:cs typeface="Verdana"/>
            </a:endParaRPr>
          </a:p>
          <a:p>
            <a:pPr marL="342900" marR="119380" indent="-228600">
              <a:lnSpc>
                <a:spcPct val="160000"/>
              </a:lnSpc>
              <a:buChar char="-"/>
              <a:tabLst>
                <a:tab pos="342265" algn="l"/>
                <a:tab pos="342900" algn="l"/>
              </a:tabLst>
            </a:pPr>
            <a:r>
              <a:rPr dirty="0" sz="950">
                <a:latin typeface="Verdana"/>
                <a:cs typeface="Verdana"/>
              </a:rPr>
              <a:t>Mode</a:t>
            </a:r>
            <a:r>
              <a:rPr dirty="0" sz="950" spc="4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entry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through</a:t>
            </a:r>
            <a:r>
              <a:rPr dirty="0" sz="950" spc="4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lateral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cracks.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infection</a:t>
            </a:r>
            <a:r>
              <a:rPr dirty="0" sz="950" spc="4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thread</a:t>
            </a:r>
            <a:r>
              <a:rPr dirty="0" sz="950" spc="4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formed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during colonization.</a:t>
            </a:r>
            <a:endParaRPr sz="950">
              <a:latin typeface="Verdana"/>
              <a:cs typeface="Verdana"/>
            </a:endParaRPr>
          </a:p>
          <a:p>
            <a:pPr marL="3429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342265" algn="l"/>
                <a:tab pos="342900" algn="l"/>
              </a:tabLst>
            </a:pPr>
            <a:r>
              <a:rPr dirty="0" sz="950">
                <a:latin typeface="Verdana"/>
                <a:cs typeface="Verdana"/>
              </a:rPr>
              <a:t>Form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both</a:t>
            </a:r>
            <a:r>
              <a:rPr dirty="0" sz="950" spc="1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stem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1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nodules</a:t>
            </a:r>
            <a:r>
              <a:rPr dirty="0" sz="950" spc="1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S.</a:t>
            </a:r>
            <a:r>
              <a:rPr dirty="0" sz="950" spc="100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rostrata</a:t>
            </a:r>
            <a:r>
              <a:rPr dirty="0" sz="950" spc="-10">
                <a:latin typeface="Verdana"/>
                <a:cs typeface="Verdana"/>
              </a:rPr>
              <a:t>.</a:t>
            </a:r>
            <a:endParaRPr sz="950">
              <a:latin typeface="Verdana"/>
              <a:cs typeface="Verdana"/>
            </a:endParaRPr>
          </a:p>
          <a:p>
            <a:pPr marL="342900" indent="-228600">
              <a:lnSpc>
                <a:spcPct val="100000"/>
              </a:lnSpc>
              <a:spcBef>
                <a:spcPts val="680"/>
              </a:spcBef>
              <a:buChar char="-"/>
              <a:tabLst>
                <a:tab pos="342265" algn="l"/>
                <a:tab pos="342900" algn="l"/>
              </a:tabLst>
            </a:pPr>
            <a:r>
              <a:rPr dirty="0" sz="950">
                <a:latin typeface="Verdana"/>
                <a:cs typeface="Verdana"/>
              </a:rPr>
              <a:t>Gram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negative,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motile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rods.</a:t>
            </a:r>
            <a:endParaRPr sz="950">
              <a:latin typeface="Verdana"/>
              <a:cs typeface="Verdana"/>
            </a:endParaRPr>
          </a:p>
          <a:p>
            <a:pPr marL="342900" indent="-228600">
              <a:lnSpc>
                <a:spcPct val="100000"/>
              </a:lnSpc>
              <a:spcBef>
                <a:spcPts val="660"/>
              </a:spcBef>
              <a:buChar char="-"/>
              <a:tabLst>
                <a:tab pos="342265" algn="l"/>
                <a:tab pos="342900" algn="l"/>
              </a:tabLst>
            </a:pPr>
            <a:r>
              <a:rPr dirty="0" sz="950">
                <a:latin typeface="Verdana"/>
                <a:cs typeface="Verdana"/>
              </a:rPr>
              <a:t>Produces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nodules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rice,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wheat.</a:t>
            </a:r>
            <a:endParaRPr sz="950">
              <a:latin typeface="Verdana"/>
              <a:cs typeface="Verdana"/>
            </a:endParaRPr>
          </a:p>
          <a:p>
            <a:pPr algn="just" marL="293370" indent="-179705">
              <a:lnSpc>
                <a:spcPct val="100000"/>
              </a:lnSpc>
              <a:spcBef>
                <a:spcPts val="685"/>
              </a:spcBef>
              <a:buAutoNum type="arabicPeriod" startAt="6"/>
              <a:tabLst>
                <a:tab pos="294005" algn="l"/>
              </a:tabLst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Algal</a:t>
            </a:r>
            <a:r>
              <a:rPr dirty="0" sz="950" spc="13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Biofertilizers</a:t>
            </a:r>
            <a:endParaRPr sz="950">
              <a:latin typeface="Verdana"/>
              <a:cs typeface="Verdana"/>
            </a:endParaRPr>
          </a:p>
          <a:p>
            <a:pPr algn="just" marL="114300" marR="11811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agronomic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potential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cyanobacterial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442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fixation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rice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fields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was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recognised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in </a:t>
            </a:r>
            <a:r>
              <a:rPr dirty="0" sz="950">
                <a:latin typeface="Verdana"/>
                <a:cs typeface="Verdana"/>
              </a:rPr>
              <a:t>India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during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1939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who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attributed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natural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fertility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tropical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rice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fields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3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fixing </a:t>
            </a:r>
            <a:r>
              <a:rPr dirty="0" sz="950">
                <a:latin typeface="Verdana"/>
                <a:cs typeface="Verdana"/>
              </a:rPr>
              <a:t>blue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green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algae.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rice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field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ecosystem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provides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environment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favourable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the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8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blue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green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algae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respect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their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requirements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light,</a:t>
            </a:r>
            <a:r>
              <a:rPr dirty="0" sz="950" spc="4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water,</a:t>
            </a:r>
            <a:r>
              <a:rPr dirty="0" sz="950" spc="80">
                <a:latin typeface="Verdana"/>
                <a:cs typeface="Verdana"/>
              </a:rPr>
              <a:t>  </a:t>
            </a:r>
            <a:r>
              <a:rPr dirty="0" sz="950" spc="-20">
                <a:latin typeface="Verdana"/>
                <a:cs typeface="Verdana"/>
              </a:rPr>
              <a:t>high </a:t>
            </a:r>
            <a:r>
              <a:rPr dirty="0" sz="950">
                <a:latin typeface="Verdana"/>
                <a:cs typeface="Verdana"/>
              </a:rPr>
              <a:t>temperature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nutrient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availability.</a:t>
            </a:r>
            <a:endParaRPr sz="950">
              <a:latin typeface="Verdana"/>
              <a:cs typeface="Verdana"/>
            </a:endParaRPr>
          </a:p>
          <a:p>
            <a:pPr algn="just" marL="114300" marR="117475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Algal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biofertilizers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constitutes</a:t>
            </a:r>
            <a:r>
              <a:rPr dirty="0" sz="950" spc="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perpetual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source</a:t>
            </a:r>
            <a:r>
              <a:rPr dirty="0" sz="950" spc="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nutrients</a:t>
            </a:r>
            <a:r>
              <a:rPr dirty="0" sz="950" spc="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do</a:t>
            </a:r>
            <a:r>
              <a:rPr dirty="0" sz="950" spc="90">
                <a:latin typeface="Verdana"/>
                <a:cs typeface="Verdana"/>
              </a:rPr>
              <a:t>  </a:t>
            </a:r>
            <a:r>
              <a:rPr dirty="0" sz="950" spc="-25">
                <a:latin typeface="Verdana"/>
                <a:cs typeface="Verdana"/>
              </a:rPr>
              <a:t>not </a:t>
            </a:r>
            <a:r>
              <a:rPr dirty="0" sz="950">
                <a:latin typeface="Verdana"/>
                <a:cs typeface="Verdana"/>
              </a:rPr>
              <a:t>contaminate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ground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water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deplete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resources.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addition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contributing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25-30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kg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50">
                <a:latin typeface="Verdana"/>
                <a:cs typeface="Verdana"/>
              </a:rPr>
              <a:t>N </a:t>
            </a:r>
            <a:r>
              <a:rPr dirty="0" sz="950">
                <a:latin typeface="Verdana"/>
                <a:cs typeface="Verdana"/>
              </a:rPr>
              <a:t>ha</a:t>
            </a:r>
            <a:r>
              <a:rPr dirty="0" baseline="38461" sz="975">
                <a:latin typeface="Verdana"/>
                <a:cs typeface="Verdana"/>
              </a:rPr>
              <a:t>-1</a:t>
            </a:r>
            <a:r>
              <a:rPr dirty="0" baseline="38461" sz="975" spc="532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biologically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fixed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sz="950">
                <a:latin typeface="Verdana"/>
                <a:cs typeface="Verdana"/>
              </a:rPr>
              <a:t>,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also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add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organic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matter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soil,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excrete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growth </a:t>
            </a:r>
            <a:r>
              <a:rPr dirty="0" sz="950">
                <a:latin typeface="Verdana"/>
                <a:cs typeface="Verdana"/>
              </a:rPr>
              <a:t>promoting</a:t>
            </a:r>
            <a:r>
              <a:rPr dirty="0" sz="950" spc="17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substances,</a:t>
            </a:r>
            <a:r>
              <a:rPr dirty="0" sz="950" spc="17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solubilises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insoluble</a:t>
            </a:r>
            <a:r>
              <a:rPr dirty="0" sz="950" spc="17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phosphates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7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amend</a:t>
            </a:r>
            <a:r>
              <a:rPr dirty="0" sz="950" spc="17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7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physical</a:t>
            </a:r>
            <a:r>
              <a:rPr dirty="0" sz="950" spc="170">
                <a:latin typeface="Verdana"/>
                <a:cs typeface="Verdana"/>
              </a:rPr>
              <a:t> 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chemical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properties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soil.</a:t>
            </a:r>
            <a:endParaRPr sz="950">
              <a:latin typeface="Verdana"/>
              <a:cs typeface="Verdana"/>
            </a:endParaRPr>
          </a:p>
          <a:p>
            <a:pPr marL="114300" marR="116839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Blue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green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algae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group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prokaryotic,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photo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synthetic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microscopic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plants, </a:t>
            </a:r>
            <a:r>
              <a:rPr dirty="0" sz="950">
                <a:latin typeface="Verdana"/>
                <a:cs typeface="Verdana"/>
              </a:rPr>
              <a:t>vigorously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named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Myxophyceae,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Cyanophyceae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Cyanobacteria.</a:t>
            </a:r>
            <a:r>
              <a:rPr dirty="0" sz="950" spc="3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show</a:t>
            </a:r>
            <a:r>
              <a:rPr dirty="0" sz="950" spc="3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striking </a:t>
            </a:r>
            <a:r>
              <a:rPr dirty="0" sz="950">
                <a:latin typeface="Verdana"/>
                <a:cs typeface="Verdana"/>
              </a:rPr>
              <a:t>morphological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physiological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similarities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like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bacteria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hence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called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cyanobacteria.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Cyanobacteria</a:t>
            </a:r>
            <a:endParaRPr sz="950">
              <a:latin typeface="Verdana"/>
              <a:cs typeface="Verdana"/>
            </a:endParaRPr>
          </a:p>
          <a:p>
            <a:pPr marL="114300" marR="11938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photosynthetic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bacteria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some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them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able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sz="950">
                <a:latin typeface="Verdana"/>
                <a:cs typeface="Verdana"/>
              </a:rPr>
              <a:t>.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can </a:t>
            </a:r>
            <a:r>
              <a:rPr dirty="0" sz="950">
                <a:latin typeface="Verdana"/>
                <a:cs typeface="Verdana"/>
              </a:rPr>
              <a:t>be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divided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into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two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major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groups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based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habit.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50">
              <a:latin typeface="Verdana"/>
              <a:cs typeface="Verdana"/>
            </a:endParaRPr>
          </a:p>
          <a:p>
            <a:pPr lvl="1" marL="514350" indent="-228600">
              <a:lnSpc>
                <a:spcPct val="100000"/>
              </a:lnSpc>
              <a:buAutoNum type="alphaLcParenR"/>
              <a:tabLst>
                <a:tab pos="514350" algn="l"/>
              </a:tabLst>
            </a:pPr>
            <a:r>
              <a:rPr dirty="0" sz="950">
                <a:latin typeface="Verdana"/>
                <a:cs typeface="Verdana"/>
              </a:rPr>
              <a:t>Unicellular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forms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and</a:t>
            </a:r>
            <a:endParaRPr sz="95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Verdana"/>
              <a:buAutoNum type="alphaLcParenR"/>
            </a:pPr>
            <a:endParaRPr sz="1000">
              <a:latin typeface="Verdana"/>
              <a:cs typeface="Verdana"/>
            </a:endParaRPr>
          </a:p>
          <a:p>
            <a:pPr lvl="1" marL="514350" indent="-228600">
              <a:lnSpc>
                <a:spcPct val="100000"/>
              </a:lnSpc>
              <a:buAutoNum type="alphaLcParenR"/>
              <a:tabLst>
                <a:tab pos="514350" algn="l"/>
              </a:tabLst>
            </a:pPr>
            <a:r>
              <a:rPr dirty="0" sz="950">
                <a:latin typeface="Verdana"/>
                <a:cs typeface="Verdana"/>
              </a:rPr>
              <a:t>Filamentous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forms.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00">
              <a:latin typeface="Verdana"/>
              <a:cs typeface="Verdana"/>
            </a:endParaRPr>
          </a:p>
          <a:p>
            <a:pPr marL="114300" marR="118745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28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fixing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species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from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both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groups,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found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paddy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fields,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but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predominant </a:t>
            </a:r>
            <a:r>
              <a:rPr dirty="0" sz="950">
                <a:latin typeface="Verdana"/>
                <a:cs typeface="Verdana"/>
              </a:rPr>
              <a:t>ones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heterocystous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filamentous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forms.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76300" y="820014"/>
            <a:ext cx="6021070" cy="25736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38100" marR="31115" indent="457200">
              <a:lnSpc>
                <a:spcPct val="160000"/>
              </a:lnSpc>
              <a:spcBef>
                <a:spcPts val="90"/>
              </a:spcBef>
            </a:pPr>
            <a:r>
              <a:rPr dirty="0" sz="950">
                <a:latin typeface="Verdana"/>
                <a:cs typeface="Verdana"/>
              </a:rPr>
              <a:t>Cyanobacteria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not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restricted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permanently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wet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habitats,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resistant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desiccation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hot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temperatures,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abundant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upland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soils.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However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wet </a:t>
            </a:r>
            <a:r>
              <a:rPr dirty="0" sz="950">
                <a:latin typeface="Verdana"/>
                <a:cs typeface="Verdana"/>
              </a:rPr>
              <a:t>paddy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soils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overlying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flood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waters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provide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ideal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environment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them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fix</a:t>
            </a:r>
            <a:r>
              <a:rPr dirty="0" sz="950" spc="6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N</a:t>
            </a:r>
            <a:r>
              <a:rPr dirty="0" baseline="-12820" sz="975" spc="-37">
                <a:latin typeface="Verdana"/>
                <a:cs typeface="Verdana"/>
              </a:rPr>
              <a:t>2</a:t>
            </a:r>
            <a:r>
              <a:rPr dirty="0" sz="950" spc="-25">
                <a:latin typeface="Verdana"/>
                <a:cs typeface="Verdana"/>
              </a:rPr>
              <a:t>.</a:t>
            </a:r>
            <a:endParaRPr sz="950">
              <a:latin typeface="Verdana"/>
              <a:cs typeface="Verdana"/>
            </a:endParaRPr>
          </a:p>
          <a:p>
            <a:pPr algn="just" marL="381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Natural</a:t>
            </a:r>
            <a:r>
              <a:rPr dirty="0" sz="950" spc="18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distribution</a:t>
            </a:r>
            <a:endParaRPr sz="950">
              <a:latin typeface="Verdana"/>
              <a:cs typeface="Verdana"/>
            </a:endParaRPr>
          </a:p>
          <a:p>
            <a:pPr algn="just" marL="38100" marR="3048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BGA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cosmopolitan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distribution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more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widely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distributed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tropical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zone. </a:t>
            </a:r>
            <a:r>
              <a:rPr dirty="0" sz="950">
                <a:latin typeface="Verdana"/>
                <a:cs typeface="Verdana"/>
              </a:rPr>
              <a:t>Free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living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cyanobacteria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epiphytically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aquatic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emergent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well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in </a:t>
            </a:r>
            <a:r>
              <a:rPr dirty="0" sz="950">
                <a:latin typeface="Verdana"/>
                <a:cs typeface="Verdana"/>
              </a:rPr>
              <a:t>flood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water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surface.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Heterocystous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cyanobacteria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formed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less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than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10%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the </a:t>
            </a:r>
            <a:r>
              <a:rPr dirty="0" sz="950">
                <a:latin typeface="Verdana"/>
                <a:cs typeface="Verdana"/>
              </a:rPr>
              <a:t>population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eukaryotic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green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algae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abundance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increased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amount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of </a:t>
            </a:r>
            <a:r>
              <a:rPr dirty="0" sz="950">
                <a:latin typeface="Verdana"/>
                <a:cs typeface="Verdana"/>
              </a:rPr>
              <a:t>available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phosphorus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value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over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range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4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6.5.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rice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soil,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population </a:t>
            </a:r>
            <a:r>
              <a:rPr dirty="0" sz="950">
                <a:latin typeface="Verdana"/>
                <a:cs typeface="Verdana"/>
              </a:rPr>
              <a:t>ranges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from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10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10</a:t>
            </a:r>
            <a:r>
              <a:rPr dirty="0" baseline="38461" sz="975">
                <a:latin typeface="Verdana"/>
                <a:cs typeface="Verdana"/>
              </a:rPr>
              <a:t>7</a:t>
            </a:r>
            <a:r>
              <a:rPr dirty="0" baseline="38461" sz="975" spc="262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cfu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</a:t>
            </a:r>
            <a:r>
              <a:rPr dirty="0" baseline="38461" sz="975">
                <a:latin typeface="Verdana"/>
                <a:cs typeface="Verdana"/>
              </a:rPr>
              <a:t>-1</a:t>
            </a:r>
            <a:r>
              <a:rPr dirty="0" baseline="38461" sz="975" spc="262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soil.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76300" y="3602228"/>
            <a:ext cx="297624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The</a:t>
            </a:r>
            <a:r>
              <a:rPr dirty="0" sz="950" spc="10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main</a:t>
            </a:r>
            <a:r>
              <a:rPr dirty="0" sz="950" spc="10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taxa</a:t>
            </a:r>
            <a:r>
              <a:rPr dirty="0" sz="950" spc="10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of</a:t>
            </a:r>
            <a:r>
              <a:rPr dirty="0" sz="950" spc="10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N</a:t>
            </a:r>
            <a:r>
              <a:rPr dirty="0" baseline="-12820" sz="975" b="1">
                <a:solidFill>
                  <a:srgbClr val="FF00FF"/>
                </a:solidFill>
                <a:latin typeface="Verdana"/>
                <a:cs typeface="Verdana"/>
              </a:rPr>
              <a:t>2</a:t>
            </a:r>
            <a:r>
              <a:rPr dirty="0" baseline="-12820" sz="975" spc="292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fixing</a:t>
            </a:r>
            <a:r>
              <a:rPr dirty="0" sz="950" spc="10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cyanobacteria</a:t>
            </a:r>
            <a:endParaRPr sz="950">
              <a:latin typeface="Verdana"/>
              <a:cs typeface="Verdana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841247" y="3843528"/>
          <a:ext cx="5633085" cy="4667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3455"/>
                <a:gridCol w="2399030"/>
                <a:gridCol w="984885"/>
              </a:tblGrid>
              <a:tr h="4692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>
                          <a:latin typeface="Verdana"/>
                          <a:cs typeface="Verdana"/>
                        </a:rPr>
                        <a:t>Group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>
                          <a:latin typeface="Verdana"/>
                          <a:cs typeface="Verdana"/>
                        </a:rPr>
                        <a:t>Genera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25">
                          <a:latin typeface="Verdana"/>
                          <a:cs typeface="Verdana"/>
                        </a:rPr>
                        <a:t>DNA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algn="ctr" marL="3873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(mol</a:t>
                      </a:r>
                      <a:r>
                        <a:rPr dirty="0" sz="950" spc="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%</a:t>
                      </a:r>
                      <a:r>
                        <a:rPr dirty="0" sz="950" spc="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25">
                          <a:latin typeface="Verdana"/>
                          <a:cs typeface="Verdana"/>
                        </a:rPr>
                        <a:t>GC)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95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819785" algn="l"/>
                          <a:tab pos="1802130" algn="l"/>
                        </a:tabLst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Group-</a:t>
                      </a:r>
                      <a:r>
                        <a:rPr dirty="0" sz="950" spc="-25">
                          <a:latin typeface="Verdana"/>
                          <a:cs typeface="Verdana"/>
                        </a:rPr>
                        <a:t>I.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b="1">
                          <a:latin typeface="Verdana"/>
                          <a:cs typeface="Verdana"/>
                        </a:rPr>
                        <a:t>Unicelluar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: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single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cells</a:t>
                      </a:r>
                      <a:r>
                        <a:rPr dirty="0" sz="950" spc="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or</a:t>
                      </a:r>
                      <a:r>
                        <a:rPr dirty="0" sz="950" spc="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cell</a:t>
                      </a:r>
                      <a:r>
                        <a:rPr dirty="0" sz="950" spc="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aggregates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Gloeothece,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66675" marR="61594">
                        <a:lnSpc>
                          <a:spcPct val="159300"/>
                        </a:lnSpc>
                        <a:spcBef>
                          <a:spcPts val="10"/>
                        </a:spcBef>
                        <a:tabLst>
                          <a:tab pos="1344930" algn="l"/>
                          <a:tab pos="1556385" algn="l"/>
                        </a:tabLst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Gloeobacter,Synechococcus,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 Cyanothece,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Gloeocapsa, Synechocystis,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Chamaesiphon, Merismopedia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35-</a:t>
                      </a:r>
                      <a:r>
                        <a:rPr dirty="0" sz="950" spc="-25">
                          <a:latin typeface="Verdana"/>
                          <a:cs typeface="Verdana"/>
                        </a:rPr>
                        <a:t>71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955">
                <a:tc>
                  <a:txBody>
                    <a:bodyPr/>
                    <a:lstStyle/>
                    <a:p>
                      <a:pPr algn="just" marL="698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Group-II.</a:t>
                      </a:r>
                      <a:r>
                        <a:rPr dirty="0" sz="950" spc="355">
                          <a:latin typeface="Verdana"/>
                          <a:cs typeface="Verdana"/>
                        </a:rPr>
                        <a:t>     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Pleurocapsalean: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algn="just" marL="69850" marR="62865">
                        <a:lnSpc>
                          <a:spcPct val="160000"/>
                        </a:lnSpc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reproduce</a:t>
                      </a:r>
                      <a:r>
                        <a:rPr dirty="0" sz="950" spc="2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by</a:t>
                      </a:r>
                      <a:r>
                        <a:rPr dirty="0" sz="950" spc="2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formation</a:t>
                      </a:r>
                      <a:r>
                        <a:rPr dirty="0" sz="950" spc="2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of</a:t>
                      </a:r>
                      <a:r>
                        <a:rPr dirty="0" sz="950" spc="23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20">
                          <a:latin typeface="Verdana"/>
                          <a:cs typeface="Verdana"/>
                        </a:rPr>
                        <a:t>small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spherical</a:t>
                      </a:r>
                      <a:r>
                        <a:rPr dirty="0" sz="950" spc="43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cells</a:t>
                      </a:r>
                      <a:r>
                        <a:rPr dirty="0" sz="950" spc="4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called</a:t>
                      </a:r>
                      <a:r>
                        <a:rPr dirty="0" sz="950" spc="4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baeocytes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produced</a:t>
                      </a:r>
                      <a:r>
                        <a:rPr dirty="0" sz="950" spc="280">
                          <a:latin typeface="Verdana"/>
                          <a:cs typeface="Verdana"/>
                        </a:rPr>
                        <a:t>  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through</a:t>
                      </a:r>
                      <a:r>
                        <a:rPr dirty="0" sz="950" spc="285">
                          <a:latin typeface="Verdana"/>
                          <a:cs typeface="Verdana"/>
                        </a:rPr>
                        <a:t>   </a:t>
                      </a:r>
                      <a:r>
                        <a:rPr dirty="0" sz="950" spc="-10" b="1">
                          <a:latin typeface="Verdana"/>
                          <a:cs typeface="Verdana"/>
                        </a:rPr>
                        <a:t>multiple fission.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1541145" algn="l"/>
                        </a:tabLst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Dermocarpa,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Xenococcus,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66675" marR="61594">
                        <a:lnSpc>
                          <a:spcPct val="160000"/>
                        </a:lnSpc>
                        <a:tabLst>
                          <a:tab pos="1520825" algn="l"/>
                        </a:tabLst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Dermocarpella,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Pleurocapsa,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Myxosarcina,</a:t>
                      </a:r>
                      <a:r>
                        <a:rPr dirty="0" sz="950" spc="26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Chroococcidiopsis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40-</a:t>
                      </a:r>
                      <a:r>
                        <a:rPr dirty="0" sz="950" spc="-25">
                          <a:latin typeface="Verdana"/>
                          <a:cs typeface="Verdana"/>
                        </a:rPr>
                        <a:t>46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040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1329055" algn="l"/>
                        </a:tabLst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Group-</a:t>
                      </a:r>
                      <a:r>
                        <a:rPr dirty="0" sz="950" spc="-20">
                          <a:latin typeface="Verdana"/>
                          <a:cs typeface="Verdana"/>
                        </a:rPr>
                        <a:t>III.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Oscillatorian: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69850" marR="63500">
                        <a:lnSpc>
                          <a:spcPct val="160000"/>
                        </a:lnSpc>
                      </a:pPr>
                      <a:r>
                        <a:rPr dirty="0" sz="950" b="1">
                          <a:latin typeface="Verdana"/>
                          <a:cs typeface="Verdana"/>
                        </a:rPr>
                        <a:t>filamentous</a:t>
                      </a:r>
                      <a:r>
                        <a:rPr dirty="0" sz="950" spc="185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cells</a:t>
                      </a:r>
                      <a:r>
                        <a:rPr dirty="0" sz="9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that</a:t>
                      </a:r>
                      <a:r>
                        <a:rPr dirty="0" sz="950" spc="1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divide</a:t>
                      </a:r>
                      <a:r>
                        <a:rPr dirty="0" sz="950" spc="1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25">
                          <a:latin typeface="Verdana"/>
                          <a:cs typeface="Verdana"/>
                        </a:rPr>
                        <a:t>by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binary</a:t>
                      </a:r>
                      <a:r>
                        <a:rPr dirty="0" sz="950" spc="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fission</a:t>
                      </a:r>
                      <a:r>
                        <a:rPr dirty="0" sz="950" spc="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in</a:t>
                      </a:r>
                      <a:r>
                        <a:rPr dirty="0" sz="950" spc="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950" spc="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single</a:t>
                      </a:r>
                      <a:r>
                        <a:rPr dirty="0" sz="950" spc="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plane.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Oscillatoria,</a:t>
                      </a:r>
                      <a:r>
                        <a:rPr dirty="0" sz="950" spc="42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Spirulina,</a:t>
                      </a:r>
                      <a:r>
                        <a:rPr dirty="0" sz="950" spc="430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Arthrospira,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66675" marR="60325">
                        <a:lnSpc>
                          <a:spcPct val="160000"/>
                        </a:lnSpc>
                        <a:tabLst>
                          <a:tab pos="1544320" algn="l"/>
                        </a:tabLst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Lyngbya,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Microcoleus,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 Pseudanabaena.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40-</a:t>
                      </a:r>
                      <a:r>
                        <a:rPr dirty="0" sz="950" spc="-25">
                          <a:latin typeface="Verdana"/>
                          <a:cs typeface="Verdana"/>
                        </a:rPr>
                        <a:t>67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1339850" algn="l"/>
                        </a:tabLst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Group-</a:t>
                      </a:r>
                      <a:r>
                        <a:rPr dirty="0" sz="950" spc="-25">
                          <a:latin typeface="Verdana"/>
                          <a:cs typeface="Verdana"/>
                        </a:rPr>
                        <a:t>IV.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Nostocalean: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filamentous</a:t>
                      </a:r>
                      <a:r>
                        <a:rPr dirty="0" sz="950" spc="140">
                          <a:latin typeface="Verdana"/>
                          <a:cs typeface="Verdana"/>
                        </a:rPr>
                        <a:t> 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cells</a:t>
                      </a:r>
                      <a:r>
                        <a:rPr dirty="0" sz="950" spc="145">
                          <a:latin typeface="Verdana"/>
                          <a:cs typeface="Verdana"/>
                        </a:rPr>
                        <a:t> 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that</a:t>
                      </a:r>
                      <a:r>
                        <a:rPr dirty="0" sz="950" spc="140">
                          <a:latin typeface="Verdana"/>
                          <a:cs typeface="Verdana"/>
                        </a:rPr>
                        <a:t>  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produce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50" spc="-10" b="1">
                          <a:latin typeface="Verdana"/>
                          <a:cs typeface="Verdana"/>
                        </a:rPr>
                        <a:t>heterocysts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989330" algn="l"/>
                          <a:tab pos="1712595" algn="l"/>
                        </a:tabLst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Anabaena,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Nostoc,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Calothrix,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66675" marR="61594">
                        <a:lnSpc>
                          <a:spcPct val="160000"/>
                        </a:lnSpc>
                        <a:tabLst>
                          <a:tab pos="1203325" algn="l"/>
                        </a:tabLst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Nodularia,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Cylinodrosperum,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 Scytonema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38-</a:t>
                      </a:r>
                      <a:r>
                        <a:rPr dirty="0" sz="950" spc="-25">
                          <a:latin typeface="Verdana"/>
                          <a:cs typeface="Verdana"/>
                        </a:rPr>
                        <a:t>46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1895475" algn="l"/>
                        </a:tabLst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Group-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V.</a:t>
                      </a:r>
                      <a:r>
                        <a:rPr dirty="0" sz="950" spc="-10" b="1">
                          <a:latin typeface="Verdana"/>
                          <a:cs typeface="Verdana"/>
                        </a:rPr>
                        <a:t>Branching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: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cells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divide</a:t>
                      </a:r>
                      <a:r>
                        <a:rPr dirty="0" sz="950" spc="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to</a:t>
                      </a:r>
                      <a:r>
                        <a:rPr dirty="0" sz="950" spc="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>
                          <a:latin typeface="Verdana"/>
                          <a:cs typeface="Verdana"/>
                        </a:rPr>
                        <a:t>form</a:t>
                      </a:r>
                      <a:r>
                        <a:rPr dirty="0" sz="95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>
                          <a:latin typeface="Verdana"/>
                          <a:cs typeface="Verdana"/>
                        </a:rPr>
                        <a:t>branches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1600200" algn="l"/>
                        </a:tabLst>
                      </a:pPr>
                      <a:r>
                        <a:rPr dirty="0" sz="950" spc="-10" i="1">
                          <a:latin typeface="Verdana"/>
                          <a:cs typeface="Verdana"/>
                        </a:rPr>
                        <a:t>Fischerella,</a:t>
                      </a:r>
                      <a:r>
                        <a:rPr dirty="0" sz="950" i="1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Stigonema,</a:t>
                      </a:r>
                      <a:endParaRPr sz="950">
                        <a:latin typeface="Verdana"/>
                        <a:cs typeface="Verdana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50" i="1">
                          <a:latin typeface="Verdana"/>
                          <a:cs typeface="Verdana"/>
                        </a:rPr>
                        <a:t>Chlorogloeopsis,</a:t>
                      </a:r>
                      <a:r>
                        <a:rPr dirty="0" sz="950" spc="325" i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950" spc="-10" i="1">
                          <a:latin typeface="Verdana"/>
                          <a:cs typeface="Verdana"/>
                        </a:rPr>
                        <a:t>Hapalosiphon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950">
                          <a:latin typeface="Verdana"/>
                          <a:cs typeface="Verdana"/>
                        </a:rPr>
                        <a:t>42-</a:t>
                      </a:r>
                      <a:r>
                        <a:rPr dirty="0" sz="950" spc="-25">
                          <a:latin typeface="Verdana"/>
                          <a:cs typeface="Verdana"/>
                        </a:rPr>
                        <a:t>46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69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876300" y="8656421"/>
            <a:ext cx="6019800" cy="4889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 marR="30480" indent="457200">
              <a:lnSpc>
                <a:spcPct val="160000"/>
              </a:lnSpc>
              <a:spcBef>
                <a:spcPts val="90"/>
              </a:spcBef>
            </a:pP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4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fixing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forms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generally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have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specialized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structure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known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heterocyst.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The </a:t>
            </a:r>
            <a:r>
              <a:rPr dirty="0" sz="950">
                <a:latin typeface="Verdana"/>
                <a:cs typeface="Verdana"/>
              </a:rPr>
              <a:t>BGA</a:t>
            </a:r>
            <a:r>
              <a:rPr dirty="0" sz="950" spc="9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have</a:t>
            </a:r>
            <a:r>
              <a:rPr dirty="0" sz="950" spc="10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minimum</a:t>
            </a:r>
            <a:r>
              <a:rPr dirty="0" sz="950" spc="10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10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requirement</a:t>
            </a:r>
            <a:r>
              <a:rPr dirty="0" sz="950" spc="9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needing</a:t>
            </a:r>
            <a:r>
              <a:rPr dirty="0" sz="950" spc="10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only</a:t>
            </a:r>
            <a:r>
              <a:rPr dirty="0" sz="950" spc="10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diffused</a:t>
            </a:r>
            <a:r>
              <a:rPr dirty="0" sz="950" spc="9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light,</a:t>
            </a:r>
            <a:r>
              <a:rPr dirty="0" sz="950" spc="10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simple</a:t>
            </a:r>
            <a:r>
              <a:rPr dirty="0" sz="950" spc="95">
                <a:latin typeface="Verdana"/>
                <a:cs typeface="Verdana"/>
              </a:rPr>
              <a:t>  </a:t>
            </a:r>
            <a:r>
              <a:rPr dirty="0" sz="950" spc="-10">
                <a:latin typeface="Verdana"/>
                <a:cs typeface="Verdana"/>
              </a:rPr>
              <a:t>inorganic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63600" y="820014"/>
            <a:ext cx="6045835" cy="24942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50800" marR="43180">
              <a:lnSpc>
                <a:spcPct val="160000"/>
              </a:lnSpc>
              <a:spcBef>
                <a:spcPts val="90"/>
              </a:spcBef>
            </a:pPr>
            <a:r>
              <a:rPr dirty="0" sz="950">
                <a:latin typeface="Verdana"/>
                <a:cs typeface="Verdana"/>
              </a:rPr>
              <a:t>nutrients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moisture.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heterocysts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which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modified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vegetative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cells,</a:t>
            </a:r>
            <a:r>
              <a:rPr dirty="0" sz="950" spc="3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because</a:t>
            </a:r>
            <a:r>
              <a:rPr dirty="0" sz="950" spc="37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of </a:t>
            </a:r>
            <a:r>
              <a:rPr dirty="0" sz="950">
                <a:latin typeface="Verdana"/>
                <a:cs typeface="Verdana"/>
              </a:rPr>
              <a:t>their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thick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walls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absence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photonactin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II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photosynthesis,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act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ideal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sites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N</a:t>
            </a:r>
            <a:r>
              <a:rPr dirty="0" baseline="-12820" sz="975" spc="-37">
                <a:latin typeface="Verdana"/>
                <a:cs typeface="Verdana"/>
              </a:rPr>
              <a:t>2 </a:t>
            </a:r>
            <a:r>
              <a:rPr dirty="0" sz="950">
                <a:latin typeface="Verdana"/>
                <a:cs typeface="Verdana"/>
              </a:rPr>
              <a:t>fixation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under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aerobic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conditions.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Although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nitrogenase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present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vegetative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cells,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it </a:t>
            </a:r>
            <a:r>
              <a:rPr dirty="0" sz="950">
                <a:latin typeface="Verdana"/>
                <a:cs typeface="Verdana"/>
              </a:rPr>
              <a:t>remains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inactive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because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presence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oxygenic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photosynthesis.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built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up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natural </a:t>
            </a:r>
            <a:r>
              <a:rPr dirty="0" sz="950">
                <a:latin typeface="Verdana"/>
                <a:cs typeface="Verdana"/>
              </a:rPr>
              <a:t>fertility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(C,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N)</a:t>
            </a:r>
            <a:r>
              <a:rPr dirty="0" sz="950" spc="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9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soil.</a:t>
            </a:r>
            <a:endParaRPr sz="950">
              <a:latin typeface="Verdana"/>
              <a:cs typeface="Verdana"/>
            </a:endParaRPr>
          </a:p>
          <a:p>
            <a:pPr algn="just" marL="50800" marR="43180">
              <a:lnSpc>
                <a:spcPct val="160000"/>
              </a:lnSpc>
            </a:pPr>
            <a:r>
              <a:rPr dirty="0" sz="950" b="1">
                <a:latin typeface="Verdana"/>
                <a:cs typeface="Verdana"/>
              </a:rPr>
              <a:t>N</a:t>
            </a:r>
            <a:r>
              <a:rPr dirty="0" baseline="-12820" sz="975" b="1">
                <a:latin typeface="Verdana"/>
                <a:cs typeface="Verdana"/>
              </a:rPr>
              <a:t>2</a:t>
            </a:r>
            <a:r>
              <a:rPr dirty="0" baseline="-12820" sz="975" spc="719" b="1">
                <a:latin typeface="Verdana"/>
                <a:cs typeface="Verdana"/>
              </a:rPr>
              <a:t> </a:t>
            </a:r>
            <a:r>
              <a:rPr dirty="0" sz="950" b="1">
                <a:latin typeface="Verdana"/>
                <a:cs typeface="Verdana"/>
              </a:rPr>
              <a:t>fixing</a:t>
            </a:r>
            <a:r>
              <a:rPr dirty="0" sz="950" spc="390" b="1">
                <a:latin typeface="Verdana"/>
                <a:cs typeface="Verdana"/>
              </a:rPr>
              <a:t> </a:t>
            </a:r>
            <a:r>
              <a:rPr dirty="0" sz="950" b="1">
                <a:latin typeface="Verdana"/>
                <a:cs typeface="Verdana"/>
              </a:rPr>
              <a:t>BGA</a:t>
            </a:r>
            <a:r>
              <a:rPr dirty="0" sz="950">
                <a:latin typeface="Verdana"/>
                <a:cs typeface="Verdana"/>
              </a:rPr>
              <a:t>: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Anabaena,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Nostoc,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Cylindrospermum,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Tolypothrix,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Calothrix,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Scytonema, </a:t>
            </a:r>
            <a:r>
              <a:rPr dirty="0" sz="950">
                <a:latin typeface="Verdana"/>
                <a:cs typeface="Verdana"/>
              </a:rPr>
              <a:t>Westiellopsis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belonging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orders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Nostocales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Stignematales.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Many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non-</a:t>
            </a:r>
            <a:r>
              <a:rPr dirty="0" sz="950" spc="-10">
                <a:latin typeface="Verdana"/>
                <a:cs typeface="Verdana"/>
              </a:rPr>
              <a:t>heterocystous </a:t>
            </a:r>
            <a:r>
              <a:rPr dirty="0" sz="950">
                <a:latin typeface="Verdana"/>
                <a:cs typeface="Verdana"/>
              </a:rPr>
              <a:t>forms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also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sz="950">
                <a:latin typeface="Verdana"/>
                <a:cs typeface="Verdana"/>
              </a:rPr>
              <a:t>.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eg: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But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need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microaerobic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anaerobic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conditions.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Gleocapsa</a:t>
            </a:r>
            <a:r>
              <a:rPr dirty="0" sz="950" spc="250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in </a:t>
            </a:r>
            <a:r>
              <a:rPr dirty="0" sz="950">
                <a:latin typeface="Verdana"/>
                <a:cs typeface="Verdana"/>
              </a:rPr>
              <a:t>aerobic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condition.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50">
              <a:latin typeface="Verdana"/>
              <a:cs typeface="Verdana"/>
            </a:endParaRPr>
          </a:p>
          <a:p>
            <a:pPr marL="508000">
              <a:lnSpc>
                <a:spcPct val="100000"/>
              </a:lnSpc>
            </a:pP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species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BGA,</a:t>
            </a:r>
            <a:r>
              <a:rPr dirty="0" sz="950" spc="1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known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atmospheric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baseline="-12820" sz="975">
                <a:latin typeface="Verdana"/>
                <a:cs typeface="Verdana"/>
              </a:rPr>
              <a:t>2</a:t>
            </a:r>
            <a:r>
              <a:rPr dirty="0" baseline="-12820" sz="975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grouped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3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groups.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16000" y="3522979"/>
            <a:ext cx="17526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 spc="-25">
                <a:latin typeface="Verdana"/>
                <a:cs typeface="Verdana"/>
              </a:rPr>
              <a:t>(i)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73200" y="3522979"/>
            <a:ext cx="1977389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>
                <a:latin typeface="Verdana"/>
                <a:cs typeface="Verdana"/>
              </a:rPr>
              <a:t>Heterocystous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aerobic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forms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16000" y="3907028"/>
            <a:ext cx="209550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0">
                <a:latin typeface="Verdana"/>
                <a:cs typeface="Verdana"/>
              </a:rPr>
              <a:t>(ii)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473200" y="3907028"/>
            <a:ext cx="1606550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>
                <a:latin typeface="Verdana"/>
                <a:cs typeface="Verdana"/>
              </a:rPr>
              <a:t>Aerobic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unicellular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forms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16000" y="4288028"/>
            <a:ext cx="24447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10">
                <a:latin typeface="Verdana"/>
                <a:cs typeface="Verdana"/>
              </a:rPr>
              <a:t>(iii)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58900" y="4206341"/>
            <a:ext cx="5511165" cy="48895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775"/>
              </a:spcBef>
            </a:pPr>
            <a:r>
              <a:rPr dirty="0" sz="950">
                <a:latin typeface="Verdana"/>
                <a:cs typeface="Verdana"/>
              </a:rPr>
              <a:t>Non-heterocystous,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filamentous,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micro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aerophilic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forms.</a:t>
            </a:r>
            <a:endParaRPr sz="9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blue</a:t>
            </a:r>
            <a:r>
              <a:rPr dirty="0" sz="950" spc="3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green</a:t>
            </a:r>
            <a:r>
              <a:rPr dirty="0" sz="950" spc="3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algal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culture's</a:t>
            </a:r>
            <a:r>
              <a:rPr dirty="0" sz="950" spc="3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composite</a:t>
            </a:r>
            <a:r>
              <a:rPr dirty="0" sz="950" spc="3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inoculum</a:t>
            </a:r>
            <a:r>
              <a:rPr dirty="0" sz="950" spc="3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consists</a:t>
            </a:r>
            <a:r>
              <a:rPr dirty="0" sz="950" spc="3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Nostoc,</a:t>
            </a:r>
            <a:r>
              <a:rPr dirty="0" sz="950" spc="38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Anabaena,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50900" y="4669637"/>
            <a:ext cx="6083935" cy="35001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3500" marR="69215">
              <a:lnSpc>
                <a:spcPct val="160000"/>
              </a:lnSpc>
              <a:spcBef>
                <a:spcPts val="90"/>
              </a:spcBef>
            </a:pPr>
            <a:r>
              <a:rPr dirty="0" sz="950" i="1">
                <a:latin typeface="Verdana"/>
                <a:cs typeface="Verdana"/>
              </a:rPr>
              <a:t>Calothrix,</a:t>
            </a:r>
            <a:r>
              <a:rPr dirty="0" sz="950" spc="32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Tolypothrix,</a:t>
            </a:r>
            <a:r>
              <a:rPr dirty="0" sz="950" spc="32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Plectonema,</a:t>
            </a:r>
            <a:r>
              <a:rPr dirty="0" sz="950" spc="325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Aphanotleca,</a:t>
            </a:r>
            <a:r>
              <a:rPr dirty="0" sz="950" spc="32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Gleocapsa,</a:t>
            </a:r>
            <a:r>
              <a:rPr dirty="0" sz="950" spc="32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Oscillatoria,</a:t>
            </a:r>
            <a:r>
              <a:rPr dirty="0" sz="950" spc="32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Cylindrospermum,</a:t>
            </a:r>
            <a:r>
              <a:rPr dirty="0" sz="950" spc="-1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Aulosira</a:t>
            </a:r>
            <a:r>
              <a:rPr dirty="0" sz="950" spc="13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and</a:t>
            </a:r>
            <a:r>
              <a:rPr dirty="0" sz="950" spc="130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Scytonema.</a:t>
            </a:r>
            <a:endParaRPr sz="9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Contributions</a:t>
            </a:r>
            <a:r>
              <a:rPr dirty="0" sz="950" spc="18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of</a:t>
            </a:r>
            <a:r>
              <a:rPr dirty="0" sz="950" spc="17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algal</a:t>
            </a:r>
            <a:r>
              <a:rPr dirty="0" sz="950" spc="17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biofertilizer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Important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component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organic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farming.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Contribute</a:t>
            </a:r>
            <a:r>
              <a:rPr dirty="0" sz="950" spc="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20</a:t>
            </a:r>
            <a:r>
              <a:rPr dirty="0" sz="950" spc="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25</a:t>
            </a:r>
            <a:r>
              <a:rPr dirty="0" sz="950" spc="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kg</a:t>
            </a:r>
            <a:r>
              <a:rPr dirty="0" sz="950" spc="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sz="950" spc="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ha</a:t>
            </a:r>
            <a:r>
              <a:rPr dirty="0" baseline="38461" sz="975">
                <a:latin typeface="Verdana"/>
                <a:cs typeface="Verdana"/>
              </a:rPr>
              <a:t>-</a:t>
            </a:r>
            <a:r>
              <a:rPr dirty="0" baseline="38461" sz="975" spc="-37">
                <a:latin typeface="Verdana"/>
                <a:cs typeface="Verdana"/>
              </a:rPr>
              <a:t>1</a:t>
            </a:r>
            <a:r>
              <a:rPr dirty="0" sz="950" spc="-25">
                <a:latin typeface="Verdana"/>
                <a:cs typeface="Verdana"/>
              </a:rPr>
              <a:t>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Add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organic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matter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soil.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0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Excrete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promoting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substances.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Solubilize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insoluble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phosphates.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Improve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fertilizer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use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efficiency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crop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plants.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Improve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physical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chemical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properties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soil.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Reduce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C:N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ratio.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0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Increase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rice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yield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25-</a:t>
            </a:r>
            <a:r>
              <a:rPr dirty="0" sz="950" spc="-20">
                <a:latin typeface="Verdana"/>
                <a:cs typeface="Verdana"/>
              </a:rPr>
              <a:t>30%.</a:t>
            </a:r>
            <a:endParaRPr sz="950">
              <a:latin typeface="Verdana"/>
              <a:cs typeface="Verdana"/>
            </a:endParaRPr>
          </a:p>
          <a:p>
            <a:pPr marL="2921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91465" algn="l"/>
                <a:tab pos="292100" algn="l"/>
              </a:tabLst>
            </a:pPr>
            <a:r>
              <a:rPr dirty="0" sz="950">
                <a:latin typeface="Verdana"/>
                <a:cs typeface="Verdana"/>
              </a:rPr>
              <a:t>Cyanobacteria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more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compatible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nitrate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than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ammonium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N.</a:t>
            </a:r>
            <a:endParaRPr sz="950">
              <a:latin typeface="Verdana"/>
              <a:cs typeface="Verdana"/>
            </a:endParaRPr>
          </a:p>
          <a:p>
            <a:pPr marL="63500" marR="6858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1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increases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FUE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5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crop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plants</a:t>
            </a:r>
            <a:r>
              <a:rPr dirty="0" sz="950" spc="1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through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exudation</a:t>
            </a:r>
            <a:r>
              <a:rPr dirty="0" sz="950" spc="15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 spc="-10">
                <a:latin typeface="Verdana"/>
                <a:cs typeface="Verdana"/>
              </a:rPr>
              <a:t>promoting </a:t>
            </a:r>
            <a:r>
              <a:rPr dirty="0" sz="950">
                <a:latin typeface="Verdana"/>
                <a:cs typeface="Verdana"/>
              </a:rPr>
              <a:t>substances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preventing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part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applied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fertilizer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from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being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lost.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38200" y="820014"/>
            <a:ext cx="6096635" cy="796544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algn="just" marL="76200">
              <a:lnSpc>
                <a:spcPct val="100000"/>
              </a:lnSpc>
              <a:spcBef>
                <a:spcPts val="775"/>
              </a:spcBef>
            </a:pPr>
            <a:r>
              <a:rPr dirty="0" sz="950" b="1">
                <a:solidFill>
                  <a:srgbClr val="0000CC"/>
                </a:solidFill>
                <a:latin typeface="Verdana"/>
                <a:cs typeface="Verdana"/>
              </a:rPr>
              <a:t>Phosphobacteria</a:t>
            </a:r>
            <a:r>
              <a:rPr dirty="0" sz="950" spc="254" b="1">
                <a:solidFill>
                  <a:srgbClr val="0000CC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0000CC"/>
                </a:solidFill>
                <a:latin typeface="Verdana"/>
                <a:cs typeface="Verdana"/>
              </a:rPr>
              <a:t>and</a:t>
            </a:r>
            <a:r>
              <a:rPr dirty="0" sz="950" spc="254" b="1">
                <a:solidFill>
                  <a:srgbClr val="0000CC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0000CC"/>
                </a:solidFill>
                <a:latin typeface="Verdana"/>
                <a:cs typeface="Verdana"/>
              </a:rPr>
              <a:t>Mycorrhizae</a:t>
            </a:r>
            <a:endParaRPr sz="950">
              <a:latin typeface="Verdana"/>
              <a:cs typeface="Verdana"/>
            </a:endParaRPr>
          </a:p>
          <a:p>
            <a:pPr algn="just" marL="76200" marR="3070225">
              <a:lnSpc>
                <a:spcPct val="160000"/>
              </a:lnSpc>
              <a:buAutoNum type="romanUcPeriod"/>
              <a:tabLst>
                <a:tab pos="234950" algn="l"/>
              </a:tabLst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Phosphate</a:t>
            </a:r>
            <a:r>
              <a:rPr dirty="0" sz="950" spc="27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solubilising</a:t>
            </a:r>
            <a:r>
              <a:rPr dirty="0" sz="950" spc="27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Microorganisms Introduction</a:t>
            </a:r>
            <a:endParaRPr sz="950">
              <a:latin typeface="Verdana"/>
              <a:cs typeface="Verdana"/>
            </a:endParaRPr>
          </a:p>
          <a:p>
            <a:pPr algn="just" marL="76200" marR="6858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Though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most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soils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contain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appreciable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amounts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inorganic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P,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most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being </a:t>
            </a:r>
            <a:r>
              <a:rPr dirty="0" sz="950">
                <a:latin typeface="Verdana"/>
                <a:cs typeface="Verdana"/>
              </a:rPr>
              <a:t>insoluble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forms,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cannot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utilized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crops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unless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solubilzied.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Soils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also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contain </a:t>
            </a:r>
            <a:r>
              <a:rPr dirty="0" sz="950">
                <a:latin typeface="Verdana"/>
                <a:cs typeface="Verdana"/>
              </a:rPr>
              <a:t>organic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4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that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could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not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utilized</a:t>
            </a:r>
            <a:r>
              <a:rPr dirty="0" sz="950" spc="4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4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plants</a:t>
            </a:r>
            <a:r>
              <a:rPr dirty="0" sz="950" spc="4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only</a:t>
            </a:r>
            <a:r>
              <a:rPr dirty="0" sz="950" spc="4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when</a:t>
            </a:r>
            <a:r>
              <a:rPr dirty="0" sz="950" spc="43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mineralized.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Phosphate </a:t>
            </a:r>
            <a:r>
              <a:rPr dirty="0" sz="950">
                <a:latin typeface="Verdana"/>
                <a:cs typeface="Verdana"/>
              </a:rPr>
              <a:t>solubilizing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microorganisms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not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only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able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solubilize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insoluble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forms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inorganic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but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are </a:t>
            </a:r>
            <a:r>
              <a:rPr dirty="0" sz="950">
                <a:latin typeface="Verdana"/>
                <a:cs typeface="Verdana"/>
              </a:rPr>
              <a:t>also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capable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mineralize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organic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P,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thus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improving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availability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native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50">
                <a:latin typeface="Verdana"/>
                <a:cs typeface="Verdana"/>
              </a:rPr>
              <a:t>P </a:t>
            </a:r>
            <a:r>
              <a:rPr dirty="0" sz="950">
                <a:latin typeface="Verdana"/>
                <a:cs typeface="Verdana"/>
              </a:rPr>
              <a:t>making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their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available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plants.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PSM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also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solubilize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from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rock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phosphate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(RP),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slag </a:t>
            </a:r>
            <a:r>
              <a:rPr dirty="0" sz="950">
                <a:latin typeface="Verdana"/>
                <a:cs typeface="Verdana"/>
              </a:rPr>
              <a:t>or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bone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meal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making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their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available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plants.</a:t>
            </a:r>
            <a:endParaRPr sz="950">
              <a:latin typeface="Verdana"/>
              <a:cs typeface="Verdana"/>
            </a:endParaRPr>
          </a:p>
          <a:p>
            <a:pPr algn="just" marL="76200" marR="6985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Thus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PSM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biofertilizer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being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economical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4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environmentally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safe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offers</a:t>
            </a:r>
            <a:r>
              <a:rPr dirty="0" sz="950" spc="4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41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viable </a:t>
            </a:r>
            <a:r>
              <a:rPr dirty="0" sz="950">
                <a:latin typeface="Verdana"/>
                <a:cs typeface="Verdana"/>
              </a:rPr>
              <a:t>alternative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chemical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fertilizers.</a:t>
            </a:r>
            <a:endParaRPr sz="950">
              <a:latin typeface="Verdana"/>
              <a:cs typeface="Verdana"/>
            </a:endParaRPr>
          </a:p>
          <a:p>
            <a:pPr algn="just" marL="76200">
              <a:lnSpc>
                <a:spcPct val="100000"/>
              </a:lnSpc>
              <a:spcBef>
                <a:spcPts val="660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Microorganisms</a:t>
            </a:r>
            <a:r>
              <a:rPr dirty="0" sz="950" spc="38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involved</a:t>
            </a:r>
            <a:endParaRPr sz="950">
              <a:latin typeface="Verdana"/>
              <a:cs typeface="Verdana"/>
            </a:endParaRPr>
          </a:p>
          <a:p>
            <a:pPr algn="just" marL="76200" marR="6858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Many</a:t>
            </a:r>
            <a:r>
              <a:rPr dirty="0" sz="950" spc="21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microorganisms</a:t>
            </a:r>
            <a:r>
              <a:rPr dirty="0" sz="950" spc="22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22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solubilize</a:t>
            </a:r>
            <a:r>
              <a:rPr dirty="0" sz="950" spc="22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inorganic</a:t>
            </a:r>
            <a:r>
              <a:rPr dirty="0" sz="950" spc="22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phosphates,</a:t>
            </a:r>
            <a:r>
              <a:rPr dirty="0" sz="950" spc="21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which</a:t>
            </a:r>
            <a:r>
              <a:rPr dirty="0" sz="950" spc="22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220">
                <a:latin typeface="Verdana"/>
                <a:cs typeface="Verdana"/>
              </a:rPr>
              <a:t>  </a:t>
            </a:r>
            <a:r>
              <a:rPr dirty="0" sz="950" spc="-10">
                <a:latin typeface="Verdana"/>
                <a:cs typeface="Verdana"/>
              </a:rPr>
              <a:t>largely </a:t>
            </a:r>
            <a:r>
              <a:rPr dirty="0" sz="950">
                <a:latin typeface="Verdana"/>
                <a:cs typeface="Verdana"/>
              </a:rPr>
              <a:t>unavailable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plants.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Microbial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involvement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solubilization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inorganic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phosphate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was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first </a:t>
            </a:r>
            <a:r>
              <a:rPr dirty="0" sz="950">
                <a:latin typeface="Verdana"/>
                <a:cs typeface="Verdana"/>
              </a:rPr>
              <a:t>shown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Stalstron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(1903)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Sacket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et</a:t>
            </a:r>
            <a:r>
              <a:rPr dirty="0" sz="950" spc="22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al</a:t>
            </a:r>
            <a:r>
              <a:rPr dirty="0" sz="950">
                <a:latin typeface="Verdana"/>
                <a:cs typeface="Verdana"/>
              </a:rPr>
              <a:t>.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(1908)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gave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conclusive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evidence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bacterial </a:t>
            </a:r>
            <a:r>
              <a:rPr dirty="0" sz="950">
                <a:latin typeface="Verdana"/>
                <a:cs typeface="Verdana"/>
              </a:rPr>
              <a:t>solubilization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RP,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bonemeal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TCP.</a:t>
            </a:r>
            <a:endParaRPr sz="950">
              <a:latin typeface="Verdana"/>
              <a:cs typeface="Verdana"/>
            </a:endParaRPr>
          </a:p>
          <a:p>
            <a:pPr algn="just" marL="76200" marR="69215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Various</a:t>
            </a:r>
            <a:r>
              <a:rPr dirty="0" sz="950" spc="16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bacteria</a:t>
            </a:r>
            <a:r>
              <a:rPr dirty="0" sz="950" spc="16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6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fungi</a:t>
            </a:r>
            <a:r>
              <a:rPr dirty="0" sz="950" spc="16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reported</a:t>
            </a:r>
            <a:r>
              <a:rPr dirty="0" sz="950" spc="16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6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solubilize</a:t>
            </a:r>
            <a:r>
              <a:rPr dirty="0" sz="950" spc="16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different</a:t>
            </a:r>
            <a:r>
              <a:rPr dirty="0" sz="950" spc="16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types</a:t>
            </a:r>
            <a:r>
              <a:rPr dirty="0" sz="950" spc="16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5">
                <a:latin typeface="Verdana"/>
                <a:cs typeface="Verdana"/>
              </a:rPr>
              <a:t>  </a:t>
            </a:r>
            <a:r>
              <a:rPr dirty="0" sz="950" spc="-10">
                <a:latin typeface="Verdana"/>
                <a:cs typeface="Verdana"/>
              </a:rPr>
              <a:t>insoluble </a:t>
            </a:r>
            <a:r>
              <a:rPr dirty="0" sz="950">
                <a:latin typeface="Verdana"/>
                <a:cs typeface="Verdana"/>
              </a:rPr>
              <a:t>phosphates.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Not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only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solubilizes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but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also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mineralize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organic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compounds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release orthophosphates.</a:t>
            </a:r>
            <a:endParaRPr sz="950">
              <a:latin typeface="Verdana"/>
              <a:cs typeface="Verdana"/>
            </a:endParaRPr>
          </a:p>
          <a:p>
            <a:pPr algn="just" marL="76200" marR="6858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general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PSM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constitute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0.5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1.0%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microbial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population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bacteria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out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numbers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fungi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–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150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folds.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But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bacteria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may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loose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solubilizing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ability </a:t>
            </a:r>
            <a:r>
              <a:rPr dirty="0" sz="950">
                <a:latin typeface="Verdana"/>
                <a:cs typeface="Verdana"/>
              </a:rPr>
              <a:t>while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sub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culturing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fungi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do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not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lose.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Among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bacteria,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aerobic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spore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forming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bacteria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more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effective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solubilizers.</a:t>
            </a:r>
            <a:endParaRPr sz="950">
              <a:latin typeface="Verdana"/>
              <a:cs typeface="Verdana"/>
            </a:endParaRPr>
          </a:p>
          <a:p>
            <a:pPr algn="just" marL="762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Mechanism</a:t>
            </a:r>
            <a:r>
              <a:rPr dirty="0" sz="950" spc="15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of</a:t>
            </a:r>
            <a:r>
              <a:rPr dirty="0" sz="950" spc="13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PO</a:t>
            </a:r>
            <a:r>
              <a:rPr dirty="0" baseline="-12820" sz="975" b="1">
                <a:solidFill>
                  <a:srgbClr val="FF00FF"/>
                </a:solidFill>
                <a:latin typeface="Verdana"/>
                <a:cs typeface="Verdana"/>
              </a:rPr>
              <a:t>4</a:t>
            </a:r>
            <a:r>
              <a:rPr dirty="0" baseline="-12820" sz="975" spc="34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solubilization</a:t>
            </a:r>
            <a:endParaRPr sz="950">
              <a:latin typeface="Verdana"/>
              <a:cs typeface="Verdana"/>
            </a:endParaRPr>
          </a:p>
          <a:p>
            <a:pPr marL="533400">
              <a:lnSpc>
                <a:spcPct val="100000"/>
              </a:lnSpc>
              <a:spcBef>
                <a:spcPts val="685"/>
              </a:spcBef>
            </a:pPr>
            <a:r>
              <a:rPr dirty="0" sz="950">
                <a:latin typeface="Verdana"/>
                <a:cs typeface="Verdana"/>
              </a:rPr>
              <a:t>Different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mechanisms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were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suggested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solubilization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inorganic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phosphates.</a:t>
            </a:r>
            <a:endParaRPr sz="950">
              <a:latin typeface="Verdana"/>
              <a:cs typeface="Verdana"/>
            </a:endParaRPr>
          </a:p>
          <a:p>
            <a:pPr lvl="1" marL="533400" indent="-228600">
              <a:lnSpc>
                <a:spcPct val="100000"/>
              </a:lnSpc>
              <a:spcBef>
                <a:spcPts val="685"/>
              </a:spcBef>
              <a:buFont typeface="Wingdings"/>
              <a:buChar char=""/>
              <a:tabLst>
                <a:tab pos="532765" algn="l"/>
                <a:tab pos="533400" algn="l"/>
              </a:tabLst>
            </a:pPr>
            <a:r>
              <a:rPr dirty="0" sz="950">
                <a:latin typeface="Verdana"/>
                <a:cs typeface="Verdana"/>
              </a:rPr>
              <a:t>Production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organic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acids</a:t>
            </a:r>
            <a:endParaRPr sz="95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1050">
              <a:latin typeface="Verdana"/>
              <a:cs typeface="Verdana"/>
            </a:endParaRPr>
          </a:p>
          <a:p>
            <a:pPr lvl="1" marL="533400" indent="-228600">
              <a:lnSpc>
                <a:spcPct val="100000"/>
              </a:lnSpc>
              <a:buFont typeface="Wingdings"/>
              <a:buChar char=""/>
              <a:tabLst>
                <a:tab pos="532765" algn="l"/>
                <a:tab pos="533400" algn="l"/>
              </a:tabLst>
            </a:pPr>
            <a:r>
              <a:rPr dirty="0" sz="950">
                <a:latin typeface="Verdana"/>
                <a:cs typeface="Verdana"/>
              </a:rPr>
              <a:t>Chelating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effect</a:t>
            </a:r>
            <a:endParaRPr sz="95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1000">
              <a:latin typeface="Verdana"/>
              <a:cs typeface="Verdana"/>
            </a:endParaRPr>
          </a:p>
          <a:p>
            <a:pPr lvl="1" marL="533400" indent="-228600">
              <a:lnSpc>
                <a:spcPct val="100000"/>
              </a:lnSpc>
              <a:buFont typeface="Wingdings"/>
              <a:buChar char=""/>
              <a:tabLst>
                <a:tab pos="532765" algn="l"/>
                <a:tab pos="533400" algn="l"/>
              </a:tabLst>
            </a:pPr>
            <a:r>
              <a:rPr dirty="0" sz="950">
                <a:latin typeface="Verdana"/>
                <a:cs typeface="Verdana"/>
              </a:rPr>
              <a:t>Production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inorganic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acids</a:t>
            </a:r>
            <a:endParaRPr sz="95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1050">
              <a:latin typeface="Verdana"/>
              <a:cs typeface="Verdana"/>
            </a:endParaRPr>
          </a:p>
          <a:p>
            <a:pPr lvl="1" marL="533400" indent="-2286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32765" algn="l"/>
                <a:tab pos="533400" algn="l"/>
              </a:tabLst>
            </a:pPr>
            <a:r>
              <a:rPr dirty="0" sz="950">
                <a:latin typeface="Verdana"/>
                <a:cs typeface="Verdana"/>
              </a:rPr>
              <a:t>Hydrogen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sulphide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production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(H</a:t>
            </a:r>
            <a:r>
              <a:rPr dirty="0" baseline="-12820" sz="975" spc="-30">
                <a:latin typeface="Verdana"/>
                <a:cs typeface="Verdana"/>
              </a:rPr>
              <a:t>2</a:t>
            </a:r>
            <a:r>
              <a:rPr dirty="0" sz="950" spc="-20">
                <a:latin typeface="Verdana"/>
                <a:cs typeface="Verdana"/>
              </a:rPr>
              <a:t>S)</a:t>
            </a:r>
            <a:endParaRPr sz="95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Wingdings"/>
              <a:buChar char=""/>
            </a:pPr>
            <a:endParaRPr sz="1000">
              <a:latin typeface="Verdana"/>
              <a:cs typeface="Verdana"/>
            </a:endParaRPr>
          </a:p>
          <a:p>
            <a:pPr lvl="1" marL="533400" indent="-2286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32765" algn="l"/>
                <a:tab pos="533400" algn="l"/>
              </a:tabLst>
            </a:pPr>
            <a:r>
              <a:rPr dirty="0" sz="950">
                <a:latin typeface="Verdana"/>
                <a:cs typeface="Verdana"/>
              </a:rPr>
              <a:t>Effect</a:t>
            </a:r>
            <a:r>
              <a:rPr dirty="0" sz="950" spc="1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carbon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dioxide</a:t>
            </a:r>
            <a:endParaRPr sz="950">
              <a:latin typeface="Verdana"/>
              <a:cs typeface="Verdana"/>
            </a:endParaRPr>
          </a:p>
          <a:p>
            <a:pPr lvl="1" marL="533400" indent="-228600">
              <a:lnSpc>
                <a:spcPct val="100000"/>
              </a:lnSpc>
              <a:spcBef>
                <a:spcPts val="680"/>
              </a:spcBef>
              <a:buFont typeface="Wingdings"/>
              <a:buChar char=""/>
              <a:tabLst>
                <a:tab pos="532765" algn="l"/>
                <a:tab pos="533400" algn="l"/>
              </a:tabLst>
            </a:pPr>
            <a:r>
              <a:rPr dirty="0" sz="950">
                <a:latin typeface="Verdana"/>
                <a:cs typeface="Verdana"/>
              </a:rPr>
              <a:t>Proton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extrution</a:t>
            </a:r>
            <a:endParaRPr sz="950">
              <a:latin typeface="Verdana"/>
              <a:cs typeface="Verdana"/>
            </a:endParaRPr>
          </a:p>
          <a:p>
            <a:pPr lvl="1" marL="533400" indent="-228600">
              <a:lnSpc>
                <a:spcPct val="100000"/>
              </a:lnSpc>
              <a:spcBef>
                <a:spcPts val="685"/>
              </a:spcBef>
              <a:buFont typeface="Wingdings"/>
              <a:buChar char=""/>
              <a:tabLst>
                <a:tab pos="532765" algn="l"/>
                <a:tab pos="533400" algn="l"/>
              </a:tabLst>
            </a:pPr>
            <a:r>
              <a:rPr dirty="0" sz="950">
                <a:latin typeface="Verdana"/>
                <a:cs typeface="Verdana"/>
              </a:rPr>
              <a:t>Siderophore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production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76300" y="820014"/>
            <a:ext cx="6021070" cy="81305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38100" marR="31115" indent="457200">
              <a:lnSpc>
                <a:spcPct val="160000"/>
              </a:lnSpc>
              <a:spcBef>
                <a:spcPts val="90"/>
              </a:spcBef>
            </a:pPr>
            <a:r>
              <a:rPr dirty="0" sz="950">
                <a:latin typeface="Verdana"/>
                <a:cs typeface="Verdana"/>
              </a:rPr>
              <a:t>Siderophores,</a:t>
            </a:r>
            <a:r>
              <a:rPr dirty="0" sz="950" spc="3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bind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iron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tightly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prohibit</a:t>
            </a:r>
            <a:r>
              <a:rPr dirty="0" sz="950" spc="3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its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reaction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soluble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phosphate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rather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help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release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PO</a:t>
            </a:r>
            <a:r>
              <a:rPr dirty="0" baseline="-12820" sz="975">
                <a:latin typeface="Verdana"/>
                <a:cs typeface="Verdana"/>
              </a:rPr>
              <a:t>4</a:t>
            </a:r>
            <a:r>
              <a:rPr dirty="0" baseline="-12820" sz="975" spc="457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fixed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ferric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phosphate.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important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acid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soils,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where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ferric </a:t>
            </a:r>
            <a:r>
              <a:rPr dirty="0" sz="950">
                <a:latin typeface="Verdana"/>
                <a:cs typeface="Verdana"/>
              </a:rPr>
              <a:t>PO</a:t>
            </a:r>
            <a:r>
              <a:rPr dirty="0" baseline="-12820" sz="975">
                <a:latin typeface="Verdana"/>
                <a:cs typeface="Verdana"/>
              </a:rPr>
              <a:t>4</a:t>
            </a:r>
            <a:r>
              <a:rPr dirty="0" baseline="-12820" sz="975" spc="262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one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major</a:t>
            </a:r>
            <a:r>
              <a:rPr dirty="0" sz="950" spc="7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forms.</a:t>
            </a:r>
            <a:endParaRPr sz="950">
              <a:latin typeface="Verdana"/>
              <a:cs typeface="Verdana"/>
            </a:endParaRPr>
          </a:p>
          <a:p>
            <a:pPr algn="just" marL="38100" marR="3175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extent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3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PO</a:t>
            </a:r>
            <a:r>
              <a:rPr dirty="0" baseline="-12820" sz="975">
                <a:latin typeface="Verdana"/>
                <a:cs typeface="Verdana"/>
              </a:rPr>
              <a:t>4</a:t>
            </a:r>
            <a:r>
              <a:rPr dirty="0" baseline="-12820" sz="975" spc="6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solubilization</a:t>
            </a:r>
            <a:r>
              <a:rPr dirty="0" sz="950" spc="3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depends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type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organisms</a:t>
            </a:r>
            <a:r>
              <a:rPr dirty="0" sz="950" spc="3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involved.</a:t>
            </a:r>
            <a:r>
              <a:rPr dirty="0" sz="950" spc="36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The </a:t>
            </a:r>
            <a:r>
              <a:rPr dirty="0" sz="950">
                <a:latin typeface="Verdana"/>
                <a:cs typeface="Verdana"/>
              </a:rPr>
              <a:t>genus</a:t>
            </a:r>
            <a:r>
              <a:rPr dirty="0" sz="950" spc="240">
                <a:latin typeface="Verdana"/>
                <a:cs typeface="Verdana"/>
              </a:rPr>
              <a:t>  </a:t>
            </a:r>
            <a:r>
              <a:rPr dirty="0" sz="950" i="1">
                <a:latin typeface="Verdana"/>
                <a:cs typeface="Verdana"/>
              </a:rPr>
              <a:t>Bacillus</a:t>
            </a:r>
            <a:r>
              <a:rPr dirty="0" sz="950" spc="245" i="1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showed</a:t>
            </a:r>
            <a:r>
              <a:rPr dirty="0" sz="950" spc="2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maximum</a:t>
            </a:r>
            <a:r>
              <a:rPr dirty="0" sz="950" spc="25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activity</a:t>
            </a:r>
            <a:r>
              <a:rPr dirty="0" sz="950" spc="2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followed</a:t>
            </a:r>
            <a:r>
              <a:rPr dirty="0" sz="950" spc="2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245">
                <a:latin typeface="Verdana"/>
                <a:cs typeface="Verdana"/>
              </a:rPr>
              <a:t>  </a:t>
            </a:r>
            <a:r>
              <a:rPr dirty="0" sz="950" i="1">
                <a:latin typeface="Verdana"/>
                <a:cs typeface="Verdana"/>
              </a:rPr>
              <a:t>Penicillium</a:t>
            </a:r>
            <a:r>
              <a:rPr dirty="0" sz="950" spc="245" i="1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45">
                <a:latin typeface="Verdana"/>
                <a:cs typeface="Verdana"/>
              </a:rPr>
              <a:t>  </a:t>
            </a:r>
            <a:r>
              <a:rPr dirty="0" sz="950" spc="-10" i="1">
                <a:latin typeface="Verdana"/>
                <a:cs typeface="Verdana"/>
              </a:rPr>
              <a:t>Aspergillus</a:t>
            </a:r>
            <a:r>
              <a:rPr dirty="0" sz="950" spc="-10">
                <a:latin typeface="Verdana"/>
                <a:cs typeface="Verdana"/>
              </a:rPr>
              <a:t>. </a:t>
            </a:r>
            <a:r>
              <a:rPr dirty="0" sz="950" i="1">
                <a:latin typeface="Verdana"/>
                <a:cs typeface="Verdana"/>
              </a:rPr>
              <a:t>Streptomyces</a:t>
            </a:r>
            <a:r>
              <a:rPr dirty="0" sz="950" spc="160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was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least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effective.</a:t>
            </a:r>
            <a:endParaRPr sz="950">
              <a:latin typeface="Verdana"/>
              <a:cs typeface="Verdana"/>
            </a:endParaRPr>
          </a:p>
          <a:p>
            <a:pPr algn="just" marL="38100" marR="32384" indent="501650">
              <a:lnSpc>
                <a:spcPct val="160000"/>
              </a:lnSpc>
            </a:pPr>
            <a:r>
              <a:rPr dirty="0" sz="950" i="1">
                <a:latin typeface="Verdana"/>
                <a:cs typeface="Verdana"/>
              </a:rPr>
              <a:t>A.</a:t>
            </a:r>
            <a:r>
              <a:rPr dirty="0" sz="950" spc="465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awamori</a:t>
            </a:r>
            <a:r>
              <a:rPr dirty="0" sz="950" spc="465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&amp;</a:t>
            </a:r>
            <a:r>
              <a:rPr dirty="0" sz="950" spc="4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i="1">
                <a:latin typeface="Verdana"/>
                <a:cs typeface="Verdana"/>
              </a:rPr>
              <a:t>.</a:t>
            </a:r>
            <a:r>
              <a:rPr dirty="0" sz="950" spc="47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niger,</a:t>
            </a:r>
            <a:r>
              <a:rPr dirty="0" sz="950" spc="470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Bacillus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polymixa</a:t>
            </a:r>
            <a:r>
              <a:rPr dirty="0" sz="950" spc="475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&amp;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Penicillium</a:t>
            </a:r>
            <a:r>
              <a:rPr dirty="0" sz="950" spc="48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striata</a:t>
            </a:r>
            <a:r>
              <a:rPr dirty="0" sz="950" spc="475" i="1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effective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in </a:t>
            </a:r>
            <a:r>
              <a:rPr dirty="0" sz="950">
                <a:latin typeface="Verdana"/>
                <a:cs typeface="Verdana"/>
              </a:rPr>
              <a:t>solubilization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phosphate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solubilizarion</a:t>
            </a:r>
            <a:endParaRPr sz="950">
              <a:latin typeface="Verdana"/>
              <a:cs typeface="Verdana"/>
            </a:endParaRPr>
          </a:p>
          <a:p>
            <a:pPr algn="just" marL="266065" indent="-228600">
              <a:lnSpc>
                <a:spcPct val="100000"/>
              </a:lnSpc>
              <a:spcBef>
                <a:spcPts val="685"/>
              </a:spcBef>
              <a:buAutoNum type="romanUcPeriod" startAt="2"/>
              <a:tabLst>
                <a:tab pos="266700" algn="l"/>
              </a:tabLst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Mycorrhizae</a:t>
            </a:r>
            <a:endParaRPr sz="950">
              <a:latin typeface="Verdana"/>
              <a:cs typeface="Verdana"/>
            </a:endParaRPr>
          </a:p>
          <a:p>
            <a:pPr algn="just" marL="38100" marR="30480" indent="457200">
              <a:lnSpc>
                <a:spcPct val="159600"/>
              </a:lnSpc>
              <a:spcBef>
                <a:spcPts val="5"/>
              </a:spcBef>
            </a:pPr>
            <a:r>
              <a:rPr dirty="0" sz="950">
                <a:latin typeface="Verdana"/>
                <a:cs typeface="Verdana"/>
              </a:rPr>
              <a:t>Mycorrhiza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(fungus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root)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mutualistic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association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between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fungal</a:t>
            </a:r>
            <a:r>
              <a:rPr dirty="0" sz="950" spc="48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mycelia.</a:t>
            </a:r>
            <a:r>
              <a:rPr dirty="0" sz="950" spc="48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Frank</a:t>
            </a:r>
            <a:r>
              <a:rPr dirty="0" sz="950" spc="4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(1885)</a:t>
            </a:r>
            <a:r>
              <a:rPr dirty="0" sz="950" spc="4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gave</a:t>
            </a:r>
            <a:r>
              <a:rPr dirty="0" sz="950" spc="4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4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name</a:t>
            </a:r>
            <a:r>
              <a:rPr dirty="0" sz="950" spc="4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"</a:t>
            </a:r>
            <a:r>
              <a:rPr dirty="0" sz="950" i="1">
                <a:latin typeface="Verdana"/>
                <a:cs typeface="Verdana"/>
              </a:rPr>
              <a:t>mycorrhiza</a:t>
            </a:r>
            <a:r>
              <a:rPr dirty="0" sz="950">
                <a:latin typeface="Verdana"/>
                <a:cs typeface="Verdana"/>
              </a:rPr>
              <a:t>"</a:t>
            </a:r>
            <a:r>
              <a:rPr dirty="0" sz="950" spc="48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4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4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peculiar</a:t>
            </a:r>
            <a:r>
              <a:rPr dirty="0" sz="950" spc="484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association </a:t>
            </a:r>
            <a:r>
              <a:rPr dirty="0" sz="950">
                <a:latin typeface="Verdana"/>
                <a:cs typeface="Verdana"/>
              </a:rPr>
              <a:t>between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tree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ectomycorrhizal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fungi.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95%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species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mycorrhizae. </a:t>
            </a:r>
            <a:r>
              <a:rPr dirty="0" sz="950">
                <a:latin typeface="Verdana"/>
                <a:cs typeface="Verdana"/>
              </a:rPr>
              <a:t>It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act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critical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linkage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between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soil.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This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association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characterized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movement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produced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carbon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fungus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fungal</a:t>
            </a:r>
            <a:r>
              <a:rPr dirty="0" sz="950" spc="3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acquired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nutrients</a:t>
            </a:r>
            <a:r>
              <a:rPr dirty="0" sz="950" spc="39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to </a:t>
            </a:r>
            <a:r>
              <a:rPr dirty="0" sz="950">
                <a:latin typeface="Verdana"/>
                <a:cs typeface="Verdana"/>
              </a:rPr>
              <a:t>plants.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Mycorrhizal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fungi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key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components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rhizosphere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considered</a:t>
            </a:r>
            <a:r>
              <a:rPr dirty="0" sz="950" spc="1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have </a:t>
            </a:r>
            <a:r>
              <a:rPr dirty="0" sz="950">
                <a:latin typeface="Verdana"/>
                <a:cs typeface="Verdana"/>
              </a:rPr>
              <a:t>important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roles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natural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managed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ecosystems.</a:t>
            </a:r>
            <a:endParaRPr sz="950">
              <a:latin typeface="Verdana"/>
              <a:cs typeface="Verdana"/>
            </a:endParaRPr>
          </a:p>
          <a:p>
            <a:pPr algn="just" marL="381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Types</a:t>
            </a:r>
            <a:r>
              <a:rPr dirty="0" sz="950" spc="11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of</a:t>
            </a:r>
            <a:r>
              <a:rPr dirty="0" sz="950" spc="11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mycorrhiza</a:t>
            </a:r>
            <a:endParaRPr sz="950">
              <a:latin typeface="Verdana"/>
              <a:cs typeface="Verdana"/>
            </a:endParaRPr>
          </a:p>
          <a:p>
            <a:pPr algn="just" marL="38100" marR="31115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Mycorrhizal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associations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vary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widely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structure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function.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Two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main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groups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of </a:t>
            </a:r>
            <a:r>
              <a:rPr dirty="0" sz="950">
                <a:latin typeface="Verdana"/>
                <a:cs typeface="Verdana"/>
              </a:rPr>
              <a:t>mycorrhizae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recognized;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ectomycorrhizae</a:t>
            </a:r>
            <a:r>
              <a:rPr dirty="0" sz="950" spc="3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endomycorrhizae,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although</a:t>
            </a:r>
            <a:r>
              <a:rPr dirty="0" sz="950" spc="3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rare </a:t>
            </a:r>
            <a:r>
              <a:rPr dirty="0" sz="950">
                <a:latin typeface="Verdana"/>
                <a:cs typeface="Verdana"/>
              </a:rPr>
              <a:t>group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intermediate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properties,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ectendotrophic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mycorrhizae.</a:t>
            </a:r>
            <a:endParaRPr sz="950">
              <a:latin typeface="Verdana"/>
              <a:cs typeface="Verdana"/>
            </a:endParaRPr>
          </a:p>
          <a:p>
            <a:pPr algn="just" lvl="1" marL="217170" indent="-179705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217804" algn="l"/>
              </a:tabLst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Ectomycorrhiza</a:t>
            </a:r>
            <a:endParaRPr sz="950">
              <a:latin typeface="Verdana"/>
              <a:cs typeface="Verdana"/>
            </a:endParaRPr>
          </a:p>
          <a:p>
            <a:pPr algn="just" marL="38100" marR="3048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fungal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hyphae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mantle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both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outside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within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5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6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the </a:t>
            </a:r>
            <a:r>
              <a:rPr dirty="0" sz="950">
                <a:latin typeface="Verdana"/>
                <a:cs typeface="Verdana"/>
              </a:rPr>
              <a:t>intercellular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spaces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epidermis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cortex.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intracellular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penetration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into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epidermal </a:t>
            </a:r>
            <a:r>
              <a:rPr dirty="0" sz="950">
                <a:latin typeface="Verdana"/>
                <a:cs typeface="Verdana"/>
              </a:rPr>
              <a:t>or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cortical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cells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occurs,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but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extensive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network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called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Hartignet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formed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between </a:t>
            </a:r>
            <a:r>
              <a:rPr dirty="0" sz="950">
                <a:latin typeface="Verdana"/>
                <a:cs typeface="Verdana"/>
              </a:rPr>
              <a:t>these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cells.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Sheath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Mantle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increases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surface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area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4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absorbing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40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40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offers </a:t>
            </a:r>
            <a:r>
              <a:rPr dirty="0" sz="950">
                <a:latin typeface="Verdana"/>
                <a:cs typeface="Verdana"/>
              </a:rPr>
              <a:t>protection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roots.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Hartignet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act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storage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transport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P.</a:t>
            </a:r>
            <a:endParaRPr sz="950">
              <a:latin typeface="Verdana"/>
              <a:cs typeface="Verdana"/>
            </a:endParaRPr>
          </a:p>
          <a:p>
            <a:pPr algn="just" marL="38100" marR="3175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Ectomycorrhizae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common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trees,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including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members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families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pinaceae </a:t>
            </a:r>
            <a:r>
              <a:rPr dirty="0" sz="950">
                <a:latin typeface="Verdana"/>
                <a:cs typeface="Verdana"/>
              </a:rPr>
              <a:t>(Pin,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Fir,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Spruce,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Larch,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Semlock),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Fagaceae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(Willow,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Poplar,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Chesnut),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Betulaceae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(Birch, </a:t>
            </a:r>
            <a:r>
              <a:rPr dirty="0" sz="950">
                <a:latin typeface="Verdana"/>
                <a:cs typeface="Verdana"/>
              </a:rPr>
              <a:t>Alder),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Salicaceae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(Willow,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Poplar)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Myrtaceae.</a:t>
            </a:r>
            <a:endParaRPr sz="950">
              <a:latin typeface="Verdana"/>
              <a:cs typeface="Verdana"/>
            </a:endParaRPr>
          </a:p>
          <a:p>
            <a:pPr algn="just" marL="38100" marR="31115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fungi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forming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Ectomycorrhizal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association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coming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under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Basidiomycotina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Ascomycotina.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eg: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Laccaria</a:t>
            </a:r>
            <a:r>
              <a:rPr dirty="0" sz="950" spc="195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laccata,</a:t>
            </a:r>
            <a:r>
              <a:rPr dirty="0" sz="950" spc="185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Suillus,</a:t>
            </a:r>
            <a:r>
              <a:rPr dirty="0" sz="950" spc="190" i="1">
                <a:latin typeface="Verdana"/>
                <a:cs typeface="Verdana"/>
              </a:rPr>
              <a:t> </a:t>
            </a:r>
            <a:r>
              <a:rPr dirty="0" sz="950" i="1">
                <a:latin typeface="Verdana"/>
                <a:cs typeface="Verdana"/>
              </a:rPr>
              <a:t>Rhizopogan,</a:t>
            </a:r>
            <a:r>
              <a:rPr dirty="0" sz="950" spc="185" i="1">
                <a:latin typeface="Verdana"/>
                <a:cs typeface="Verdana"/>
              </a:rPr>
              <a:t> </a:t>
            </a:r>
            <a:r>
              <a:rPr dirty="0" sz="950" spc="-10" i="1">
                <a:latin typeface="Verdana"/>
                <a:cs typeface="Verdana"/>
              </a:rPr>
              <a:t>Amanita</a:t>
            </a:r>
            <a:endParaRPr sz="950">
              <a:latin typeface="Verdana"/>
              <a:cs typeface="Verdana"/>
            </a:endParaRPr>
          </a:p>
          <a:p>
            <a:pPr algn="just" lvl="1" marL="217170" indent="-179705">
              <a:lnSpc>
                <a:spcPct val="100000"/>
              </a:lnSpc>
              <a:spcBef>
                <a:spcPts val="680"/>
              </a:spcBef>
              <a:buAutoNum type="arabicPeriod" startAt="2"/>
              <a:tabLst>
                <a:tab pos="217804" algn="l"/>
              </a:tabLst>
            </a:pP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Endomycorrhizae</a:t>
            </a:r>
            <a:endParaRPr sz="950">
              <a:latin typeface="Verdana"/>
              <a:cs typeface="Verdana"/>
            </a:endParaRPr>
          </a:p>
          <a:p>
            <a:pPr algn="just" marL="38100" marR="3175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Endomycorrhizae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consist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three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sub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groups,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but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far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most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common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the </a:t>
            </a:r>
            <a:r>
              <a:rPr dirty="0" sz="950">
                <a:latin typeface="Verdana"/>
                <a:cs typeface="Verdana"/>
              </a:rPr>
              <a:t>Arbuscular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Mycorrhizal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fungi.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Fungi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under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members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Endogonaceae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they </a:t>
            </a:r>
            <a:r>
              <a:rPr dirty="0" sz="950">
                <a:latin typeface="Verdana"/>
                <a:cs typeface="Verdana"/>
              </a:rPr>
              <a:t>produce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internal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network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hyphae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between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cortical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cells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that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extends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out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into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soil,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1700" y="820014"/>
            <a:ext cx="5969635" cy="81178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715">
              <a:lnSpc>
                <a:spcPct val="160000"/>
              </a:lnSpc>
              <a:spcBef>
                <a:spcPts val="90"/>
              </a:spcBef>
            </a:pPr>
            <a:r>
              <a:rPr dirty="0" sz="950">
                <a:latin typeface="Verdana"/>
                <a:cs typeface="Verdana"/>
              </a:rPr>
              <a:t>where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hyphae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absorb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mineral</a:t>
            </a:r>
            <a:r>
              <a:rPr dirty="0" sz="950" spc="3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salts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water.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This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fungus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do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not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</a:t>
            </a:r>
            <a:r>
              <a:rPr dirty="0" sz="950" spc="3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external </a:t>
            </a:r>
            <a:r>
              <a:rPr dirty="0" sz="950">
                <a:latin typeface="Verdana"/>
                <a:cs typeface="Verdana"/>
              </a:rPr>
              <a:t>mantle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but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lives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within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root.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all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forms,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runs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between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inside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cells </a:t>
            </a:r>
            <a:r>
              <a:rPr dirty="0" sz="950">
                <a:latin typeface="Verdana"/>
                <a:cs typeface="Verdana"/>
              </a:rPr>
              <a:t>which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includes,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853564" algn="l"/>
                <a:tab pos="2136775" algn="l"/>
              </a:tabLst>
            </a:pPr>
            <a:r>
              <a:rPr dirty="0" sz="950">
                <a:latin typeface="Verdana"/>
                <a:cs typeface="Verdana"/>
              </a:rPr>
              <a:t>Ericoid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mycorrhiza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-</a:t>
            </a:r>
            <a:r>
              <a:rPr dirty="0" sz="950">
                <a:latin typeface="Verdana"/>
                <a:cs typeface="Verdana"/>
              </a:rPr>
              <a:t>	Associated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some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species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Ericaceous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plants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853564" algn="l"/>
                <a:tab pos="2136775" algn="l"/>
              </a:tabLst>
            </a:pPr>
            <a:r>
              <a:rPr dirty="0" sz="950">
                <a:latin typeface="Verdana"/>
                <a:cs typeface="Verdana"/>
              </a:rPr>
              <a:t>Orchid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mycorrhiza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-</a:t>
            </a:r>
            <a:r>
              <a:rPr dirty="0" sz="950">
                <a:latin typeface="Verdana"/>
                <a:cs typeface="Verdana"/>
              </a:rPr>
              <a:t>	associated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orchid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plants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853564" algn="l"/>
                <a:tab pos="2136775" algn="l"/>
              </a:tabLst>
            </a:pPr>
            <a:r>
              <a:rPr dirty="0" sz="950">
                <a:latin typeface="Verdana"/>
                <a:cs typeface="Verdana"/>
              </a:rPr>
              <a:t>Arbuscular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mycorrhiza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-</a:t>
            </a:r>
            <a:r>
              <a:rPr dirty="0" sz="950">
                <a:latin typeface="Verdana"/>
                <a:cs typeface="Verdana"/>
              </a:rPr>
              <a:t>	associated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most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families</a:t>
            </a:r>
            <a:endParaRPr sz="950">
              <a:latin typeface="Verdana"/>
              <a:cs typeface="Verdana"/>
            </a:endParaRPr>
          </a:p>
          <a:p>
            <a:pPr marL="55880" marR="3766185" indent="-43815">
              <a:lnSpc>
                <a:spcPct val="160000"/>
              </a:lnSpc>
              <a:spcBef>
                <a:spcPts val="600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Arbuscular</a:t>
            </a:r>
            <a:r>
              <a:rPr dirty="0" sz="950" spc="27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Mycorrhizal</a:t>
            </a:r>
            <a:r>
              <a:rPr dirty="0" sz="950" spc="27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fungi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The</a:t>
            </a:r>
            <a:r>
              <a:rPr dirty="0" sz="950" spc="13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most</a:t>
            </a:r>
            <a:r>
              <a:rPr dirty="0" sz="950" spc="12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important</a:t>
            </a:r>
            <a:r>
              <a:rPr dirty="0" sz="950" spc="12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one</a:t>
            </a:r>
            <a:r>
              <a:rPr dirty="0" sz="950" spc="13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is</a:t>
            </a:r>
            <a:r>
              <a:rPr dirty="0" sz="950" spc="13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25" b="1">
                <a:solidFill>
                  <a:srgbClr val="FF00FF"/>
                </a:solidFill>
                <a:latin typeface="Verdana"/>
                <a:cs typeface="Verdana"/>
              </a:rPr>
              <a:t>AM</a:t>
            </a:r>
            <a:endParaRPr sz="950">
              <a:latin typeface="Verdana"/>
              <a:cs typeface="Verdana"/>
            </a:endParaRPr>
          </a:p>
          <a:p>
            <a:pPr marL="12700" marR="5715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AM,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endomorphic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mycorrhizae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formed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aseptate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phycomycetous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fungi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are </a:t>
            </a:r>
            <a:r>
              <a:rPr dirty="0" sz="950">
                <a:latin typeface="Verdana"/>
                <a:cs typeface="Verdana"/>
              </a:rPr>
              <a:t>associated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majority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agricultural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crops,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growing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under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broad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ecological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range.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Verdana"/>
              <a:cs typeface="Verdana"/>
            </a:endParaRPr>
          </a:p>
          <a:p>
            <a:pPr marL="481965">
              <a:lnSpc>
                <a:spcPct val="100000"/>
              </a:lnSpc>
              <a:spcBef>
                <a:spcPts val="5"/>
              </a:spcBef>
              <a:tabLst>
                <a:tab pos="1450975" algn="l"/>
                <a:tab pos="1679575" algn="l"/>
              </a:tabLst>
            </a:pPr>
            <a:r>
              <a:rPr dirty="0" sz="950" spc="-10">
                <a:latin typeface="Verdana"/>
                <a:cs typeface="Verdana"/>
              </a:rPr>
              <a:t>Class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Zygomycotina</a:t>
            </a:r>
            <a:endParaRPr sz="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500">
              <a:latin typeface="Verdana"/>
              <a:cs typeface="Verdana"/>
            </a:endParaRPr>
          </a:p>
          <a:p>
            <a:pPr marL="481965">
              <a:lnSpc>
                <a:spcPct val="100000"/>
              </a:lnSpc>
              <a:tabLst>
                <a:tab pos="1450975" algn="l"/>
                <a:tab pos="1679575" algn="l"/>
              </a:tabLst>
            </a:pPr>
            <a:r>
              <a:rPr dirty="0" sz="950" spc="-10">
                <a:latin typeface="Verdana"/>
                <a:cs typeface="Verdana"/>
              </a:rPr>
              <a:t>Order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Endogonales</a:t>
            </a:r>
            <a:endParaRPr sz="950">
              <a:latin typeface="Verdana"/>
              <a:cs typeface="Verdana"/>
            </a:endParaRPr>
          </a:p>
          <a:p>
            <a:pPr marL="12700" marR="3359150" indent="469265">
              <a:lnSpc>
                <a:spcPct val="212600"/>
              </a:lnSpc>
              <a:spcBef>
                <a:spcPts val="575"/>
              </a:spcBef>
              <a:tabLst>
                <a:tab pos="1450975" algn="l"/>
                <a:tab pos="1679575" algn="l"/>
              </a:tabLst>
            </a:pPr>
            <a:r>
              <a:rPr dirty="0" sz="950" spc="-10">
                <a:latin typeface="Verdana"/>
                <a:cs typeface="Verdana"/>
              </a:rPr>
              <a:t>Family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50">
                <a:latin typeface="Verdana"/>
                <a:cs typeface="Verdana"/>
              </a:rPr>
              <a:t>:</a:t>
            </a:r>
            <a:r>
              <a:rPr dirty="0" sz="950">
                <a:latin typeface="Verdana"/>
                <a:cs typeface="Verdana"/>
              </a:rPr>
              <a:t>	</a:t>
            </a:r>
            <a:r>
              <a:rPr dirty="0" sz="950" spc="-10">
                <a:latin typeface="Verdana"/>
                <a:cs typeface="Verdana"/>
              </a:rPr>
              <a:t>Endogonaceae </a:t>
            </a:r>
            <a:r>
              <a:rPr dirty="0" sz="950">
                <a:latin typeface="Verdana"/>
                <a:cs typeface="Verdana"/>
              </a:rPr>
              <a:t>150</a:t>
            </a:r>
            <a:r>
              <a:rPr dirty="0" sz="950" spc="1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species</a:t>
            </a:r>
            <a:r>
              <a:rPr dirty="0" sz="950" spc="1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AMF</a:t>
            </a:r>
            <a:r>
              <a:rPr dirty="0" sz="950" spc="1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0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known.</a:t>
            </a:r>
            <a:endParaRPr sz="950">
              <a:latin typeface="Verdana"/>
              <a:cs typeface="Verdana"/>
            </a:endParaRPr>
          </a:p>
          <a:p>
            <a:pPr algn="just" marL="127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Colonization</a:t>
            </a:r>
            <a:r>
              <a:rPr dirty="0" sz="950" spc="30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Process</a:t>
            </a:r>
            <a:endParaRPr sz="950">
              <a:latin typeface="Verdana"/>
              <a:cs typeface="Verdana"/>
            </a:endParaRPr>
          </a:p>
          <a:p>
            <a:pPr algn="just" marL="12700" marR="508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do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not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show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visual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morphological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changes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due</a:t>
            </a:r>
            <a:r>
              <a:rPr dirty="0" sz="950" spc="2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colonization.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AM</a:t>
            </a:r>
            <a:r>
              <a:rPr dirty="0" sz="950" spc="2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fungal </a:t>
            </a:r>
            <a:r>
              <a:rPr dirty="0" sz="950">
                <a:latin typeface="Verdana"/>
                <a:cs typeface="Verdana"/>
              </a:rPr>
              <a:t>infection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into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host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occurs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germination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3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spore,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hyphal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through</a:t>
            </a:r>
            <a:r>
              <a:rPr dirty="0" sz="950" spc="3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305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host </a:t>
            </a:r>
            <a:r>
              <a:rPr dirty="0" sz="950">
                <a:latin typeface="Verdana"/>
                <a:cs typeface="Verdana"/>
              </a:rPr>
              <a:t>roots,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penetration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host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spread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infection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inter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intracellularly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root </a:t>
            </a:r>
            <a:r>
              <a:rPr dirty="0" sz="950">
                <a:latin typeface="Verdana"/>
                <a:cs typeface="Verdana"/>
              </a:rPr>
              <a:t>cortex.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Colonization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occurs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under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two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phases: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(1)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Extra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matrical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phase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(2)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Intra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radical phase.</a:t>
            </a:r>
            <a:endParaRPr sz="950">
              <a:latin typeface="Verdana"/>
              <a:cs typeface="Verdana"/>
            </a:endParaRPr>
          </a:p>
          <a:p>
            <a:pPr algn="just" marL="12700" marR="5080">
              <a:lnSpc>
                <a:spcPct val="160000"/>
              </a:lnSpc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Extra</a:t>
            </a:r>
            <a:r>
              <a:rPr dirty="0" sz="950" spc="150" b="1">
                <a:solidFill>
                  <a:srgbClr val="FF00FF"/>
                </a:solidFill>
                <a:latin typeface="Verdana"/>
                <a:cs typeface="Verdana"/>
              </a:rPr>
              <a:t> 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matrical</a:t>
            </a:r>
            <a:r>
              <a:rPr dirty="0" sz="950" spc="145" b="1">
                <a:solidFill>
                  <a:srgbClr val="FF00FF"/>
                </a:solidFill>
                <a:latin typeface="Verdana"/>
                <a:cs typeface="Verdana"/>
              </a:rPr>
              <a:t> 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phase</a:t>
            </a:r>
            <a:r>
              <a:rPr dirty="0" sz="950">
                <a:solidFill>
                  <a:srgbClr val="FF00FF"/>
                </a:solidFill>
                <a:latin typeface="Verdana"/>
                <a:cs typeface="Verdana"/>
              </a:rPr>
              <a:t>:</a:t>
            </a:r>
            <a:r>
              <a:rPr dirty="0" sz="950" spc="140">
                <a:solidFill>
                  <a:srgbClr val="FF00FF"/>
                </a:solidFill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Events</a:t>
            </a:r>
            <a:r>
              <a:rPr dirty="0" sz="950" spc="15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occurring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outside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5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14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after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4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germination</a:t>
            </a:r>
            <a:r>
              <a:rPr dirty="0" sz="950" spc="150">
                <a:latin typeface="Verdana"/>
                <a:cs typeface="Verdana"/>
              </a:rPr>
              <a:t>  </a:t>
            </a:r>
            <a:r>
              <a:rPr dirty="0" sz="950" spc="-25">
                <a:latin typeface="Verdana"/>
                <a:cs typeface="Verdana"/>
              </a:rPr>
              <a:t>of </a:t>
            </a:r>
            <a:r>
              <a:rPr dirty="0" sz="950">
                <a:latin typeface="Verdana"/>
                <a:cs typeface="Verdana"/>
              </a:rPr>
              <a:t>chlamydospores.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Mycelium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explores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larger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volume.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Fungal</a:t>
            </a:r>
            <a:r>
              <a:rPr dirty="0" sz="950" spc="2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80-130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times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length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root.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Extra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matrical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hyphae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(EMH)</a:t>
            </a:r>
            <a:r>
              <a:rPr dirty="0" sz="950" spc="2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larger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diameter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than</a:t>
            </a:r>
            <a:r>
              <a:rPr dirty="0" sz="950" spc="2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inner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hyphae. </a:t>
            </a:r>
            <a:r>
              <a:rPr dirty="0" sz="950">
                <a:latin typeface="Verdana"/>
                <a:cs typeface="Verdana"/>
              </a:rPr>
              <a:t>Once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fungus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recognises</a:t>
            </a:r>
            <a:r>
              <a:rPr dirty="0" sz="950" spc="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plant,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appresorium</a:t>
            </a:r>
            <a:r>
              <a:rPr dirty="0" sz="950" spc="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formed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90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host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85">
                <a:latin typeface="Verdana"/>
                <a:cs typeface="Verdana"/>
              </a:rPr>
              <a:t>  </a:t>
            </a:r>
            <a:r>
              <a:rPr dirty="0" sz="950" spc="-25">
                <a:latin typeface="Verdana"/>
                <a:cs typeface="Verdana"/>
              </a:rPr>
              <a:t>and </a:t>
            </a:r>
            <a:r>
              <a:rPr dirty="0" sz="950">
                <a:latin typeface="Verdana"/>
                <a:cs typeface="Verdana"/>
              </a:rPr>
              <a:t>penetration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occurs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via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appresorium.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EMH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ends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resting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spores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soil.</a:t>
            </a:r>
            <a:endParaRPr sz="950">
              <a:latin typeface="Verdana"/>
              <a:cs typeface="Verdana"/>
            </a:endParaRPr>
          </a:p>
          <a:p>
            <a:pPr marL="12700" marR="5080">
              <a:lnSpc>
                <a:spcPct val="160000"/>
              </a:lnSpc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Intra</a:t>
            </a:r>
            <a:r>
              <a:rPr dirty="0" sz="950" spc="19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radical</a:t>
            </a:r>
            <a:r>
              <a:rPr dirty="0" sz="950" spc="19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phase</a:t>
            </a:r>
            <a:r>
              <a:rPr dirty="0" sz="950">
                <a:solidFill>
                  <a:srgbClr val="FF00FF"/>
                </a:solidFill>
                <a:latin typeface="Verdana"/>
                <a:cs typeface="Verdana"/>
              </a:rPr>
              <a:t>:</a:t>
            </a:r>
            <a:r>
              <a:rPr dirty="0" sz="950" spc="195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Events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occurring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inside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cortex.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After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penetrating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cortex,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fungus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may</a:t>
            </a:r>
            <a:r>
              <a:rPr dirty="0" sz="950" spc="3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produce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intercellular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well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intracellular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hyphae</a:t>
            </a:r>
            <a:r>
              <a:rPr dirty="0" sz="950" spc="3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cortical</a:t>
            </a:r>
            <a:r>
              <a:rPr dirty="0" sz="950" spc="32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cells. </a:t>
            </a:r>
            <a:r>
              <a:rPr dirty="0" sz="950">
                <a:latin typeface="Verdana"/>
                <a:cs typeface="Verdana"/>
              </a:rPr>
              <a:t>Forms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two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morphological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structures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namely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arbuscules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vesicles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inside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cortical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cells.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Arbuscules</a:t>
            </a:r>
            <a:r>
              <a:rPr dirty="0" sz="950">
                <a:solidFill>
                  <a:srgbClr val="FF00FF"/>
                </a:solidFill>
                <a:latin typeface="Verdana"/>
                <a:cs typeface="Verdana"/>
              </a:rPr>
              <a:t>:</a:t>
            </a:r>
            <a:r>
              <a:rPr dirty="0" sz="950" spc="285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first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formed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structures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after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hyphal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entry</a:t>
            </a:r>
            <a:r>
              <a:rPr dirty="0" sz="950" spc="2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into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cortical</a:t>
            </a:r>
            <a:r>
              <a:rPr dirty="0" sz="950" spc="28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cells. </a:t>
            </a:r>
            <a:r>
              <a:rPr dirty="0" sz="950">
                <a:latin typeface="Verdana"/>
                <a:cs typeface="Verdana"/>
              </a:rPr>
              <a:t>Arbuscules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fine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dichotomously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branched</a:t>
            </a:r>
            <a:r>
              <a:rPr dirty="0" sz="950" spc="4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hyphal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filaments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look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like</a:t>
            </a:r>
            <a:r>
              <a:rPr dirty="0" sz="950" spc="4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little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trees. </a:t>
            </a:r>
            <a:r>
              <a:rPr dirty="0" sz="950">
                <a:latin typeface="Verdana"/>
                <a:cs typeface="Verdana"/>
              </a:rPr>
              <a:t>Arbuscules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start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approximately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2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days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after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penetration.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considered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the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685544" y="5489447"/>
            <a:ext cx="3979545" cy="2980055"/>
            <a:chOff x="1685544" y="5489447"/>
            <a:chExt cx="3979545" cy="2980055"/>
          </a:xfrm>
        </p:grpSpPr>
        <p:sp>
          <p:nvSpPr>
            <p:cNvPr id="3" name="object 3" descr=""/>
            <p:cNvSpPr/>
            <p:nvPr/>
          </p:nvSpPr>
          <p:spPr>
            <a:xfrm>
              <a:off x="1685544" y="5489447"/>
              <a:ext cx="3979545" cy="2980055"/>
            </a:xfrm>
            <a:custGeom>
              <a:avLst/>
              <a:gdLst/>
              <a:ahLst/>
              <a:cxnLst/>
              <a:rect l="l" t="t" r="r" b="b"/>
              <a:pathLst>
                <a:path w="3979545" h="2980054">
                  <a:moveTo>
                    <a:pt x="3979360" y="0"/>
                  </a:moveTo>
                  <a:lnTo>
                    <a:pt x="0" y="0"/>
                  </a:lnTo>
                  <a:lnTo>
                    <a:pt x="0" y="2979619"/>
                  </a:lnTo>
                  <a:lnTo>
                    <a:pt x="3979360" y="2979619"/>
                  </a:lnTo>
                  <a:lnTo>
                    <a:pt x="3979360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9352" y="7313085"/>
              <a:ext cx="2777925" cy="115253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584031" y="7027483"/>
              <a:ext cx="2077720" cy="1438275"/>
            </a:xfrm>
            <a:custGeom>
              <a:avLst/>
              <a:gdLst/>
              <a:ahLst/>
              <a:cxnLst/>
              <a:rect l="l" t="t" r="r" b="b"/>
              <a:pathLst>
                <a:path w="2077720" h="1438275">
                  <a:moveTo>
                    <a:pt x="2077446" y="0"/>
                  </a:moveTo>
                  <a:lnTo>
                    <a:pt x="2009687" y="15228"/>
                  </a:lnTo>
                  <a:lnTo>
                    <a:pt x="1930984" y="30458"/>
                  </a:lnTo>
                  <a:lnTo>
                    <a:pt x="1848744" y="45576"/>
                  </a:lnTo>
                  <a:lnTo>
                    <a:pt x="1762414" y="56612"/>
                  </a:lnTo>
                  <a:lnTo>
                    <a:pt x="1578589" y="82876"/>
                  </a:lnTo>
                  <a:lnTo>
                    <a:pt x="1488833" y="93912"/>
                  </a:lnTo>
                  <a:lnTo>
                    <a:pt x="1402502" y="109032"/>
                  </a:lnTo>
                  <a:lnTo>
                    <a:pt x="1316062" y="120067"/>
                  </a:lnTo>
                  <a:lnTo>
                    <a:pt x="1237359" y="139379"/>
                  </a:lnTo>
                  <a:lnTo>
                    <a:pt x="1166173" y="158029"/>
                  </a:lnTo>
                  <a:lnTo>
                    <a:pt x="1106041" y="180101"/>
                  </a:lnTo>
                  <a:lnTo>
                    <a:pt x="1053536" y="207027"/>
                  </a:lnTo>
                  <a:lnTo>
                    <a:pt x="1016284" y="233182"/>
                  </a:lnTo>
                  <a:lnTo>
                    <a:pt x="993402" y="266951"/>
                  </a:lnTo>
                  <a:lnTo>
                    <a:pt x="985887" y="285601"/>
                  </a:lnTo>
                  <a:lnTo>
                    <a:pt x="985887" y="304251"/>
                  </a:lnTo>
                  <a:lnTo>
                    <a:pt x="997602" y="345612"/>
                  </a:lnTo>
                  <a:lnTo>
                    <a:pt x="1023910" y="379404"/>
                  </a:lnTo>
                  <a:lnTo>
                    <a:pt x="1064588" y="409068"/>
                  </a:lnTo>
                  <a:lnTo>
                    <a:pt x="1121295" y="439416"/>
                  </a:lnTo>
                  <a:lnTo>
                    <a:pt x="1184854" y="462172"/>
                  </a:lnTo>
                  <a:lnTo>
                    <a:pt x="1256041" y="484243"/>
                  </a:lnTo>
                  <a:lnTo>
                    <a:pt x="1331316" y="507009"/>
                  </a:lnTo>
                  <a:lnTo>
                    <a:pt x="1488833" y="544254"/>
                  </a:lnTo>
                  <a:lnTo>
                    <a:pt x="1567536" y="567010"/>
                  </a:lnTo>
                  <a:lnTo>
                    <a:pt x="1638722" y="585637"/>
                  </a:lnTo>
                  <a:lnTo>
                    <a:pt x="1702281" y="608393"/>
                  </a:lnTo>
                  <a:lnTo>
                    <a:pt x="1762414" y="634602"/>
                  </a:lnTo>
                  <a:lnTo>
                    <a:pt x="1807292" y="660812"/>
                  </a:lnTo>
                  <a:lnTo>
                    <a:pt x="1848744" y="709789"/>
                  </a:lnTo>
                  <a:lnTo>
                    <a:pt x="1852171" y="728405"/>
                  </a:lnTo>
                  <a:lnTo>
                    <a:pt x="1852171" y="747034"/>
                  </a:lnTo>
                  <a:lnTo>
                    <a:pt x="1825974" y="792556"/>
                  </a:lnTo>
                  <a:lnTo>
                    <a:pt x="1784522" y="818765"/>
                  </a:lnTo>
                  <a:lnTo>
                    <a:pt x="1758214" y="833244"/>
                  </a:lnTo>
                  <a:lnTo>
                    <a:pt x="1728590" y="844964"/>
                  </a:lnTo>
                  <a:lnTo>
                    <a:pt x="1691228" y="856010"/>
                  </a:lnTo>
                  <a:lnTo>
                    <a:pt x="1649776" y="867046"/>
                  </a:lnTo>
                  <a:lnTo>
                    <a:pt x="1608325" y="878766"/>
                  </a:lnTo>
                  <a:lnTo>
                    <a:pt x="1559909" y="889802"/>
                  </a:lnTo>
                  <a:lnTo>
                    <a:pt x="1455008" y="916011"/>
                  </a:lnTo>
                  <a:lnTo>
                    <a:pt x="1334743" y="946359"/>
                  </a:lnTo>
                  <a:lnTo>
                    <a:pt x="1203535" y="980161"/>
                  </a:lnTo>
                  <a:lnTo>
                    <a:pt x="1057736" y="1017407"/>
                  </a:lnTo>
                  <a:lnTo>
                    <a:pt x="903645" y="1062234"/>
                  </a:lnTo>
                  <a:lnTo>
                    <a:pt x="738502" y="1115348"/>
                  </a:lnTo>
                  <a:lnTo>
                    <a:pt x="566506" y="1178803"/>
                  </a:lnTo>
                  <a:lnTo>
                    <a:pt x="382681" y="1253977"/>
                  </a:lnTo>
                  <a:lnTo>
                    <a:pt x="194877" y="1340194"/>
                  </a:lnTo>
                  <a:lnTo>
                    <a:pt x="0" y="1438134"/>
                  </a:lnTo>
                  <a:lnTo>
                    <a:pt x="105009" y="1438134"/>
                  </a:lnTo>
                  <a:lnTo>
                    <a:pt x="168569" y="1430548"/>
                  </a:lnTo>
                  <a:lnTo>
                    <a:pt x="266617" y="1373990"/>
                  </a:lnTo>
                  <a:lnTo>
                    <a:pt x="370964" y="1317433"/>
                  </a:lnTo>
                  <a:lnTo>
                    <a:pt x="483602" y="1265013"/>
                  </a:lnTo>
                  <a:lnTo>
                    <a:pt x="607294" y="1216047"/>
                  </a:lnTo>
                  <a:lnTo>
                    <a:pt x="735076" y="1167756"/>
                  </a:lnTo>
                  <a:lnTo>
                    <a:pt x="869821" y="1118791"/>
                  </a:lnTo>
                  <a:lnTo>
                    <a:pt x="1207625" y="1013952"/>
                  </a:lnTo>
                  <a:lnTo>
                    <a:pt x="1274611" y="994641"/>
                  </a:lnTo>
                  <a:lnTo>
                    <a:pt x="1413556" y="960838"/>
                  </a:lnTo>
                  <a:lnTo>
                    <a:pt x="1698081" y="886348"/>
                  </a:lnTo>
                  <a:lnTo>
                    <a:pt x="1762414" y="871184"/>
                  </a:lnTo>
                  <a:lnTo>
                    <a:pt x="1825974" y="852557"/>
                  </a:lnTo>
                  <a:lnTo>
                    <a:pt x="1886106" y="837383"/>
                  </a:lnTo>
                  <a:lnTo>
                    <a:pt x="1938501" y="822209"/>
                  </a:lnTo>
                  <a:lnTo>
                    <a:pt x="1986916" y="807035"/>
                  </a:lnTo>
                  <a:lnTo>
                    <a:pt x="2024942" y="792556"/>
                  </a:lnTo>
                  <a:lnTo>
                    <a:pt x="2077446" y="769790"/>
                  </a:lnTo>
                  <a:lnTo>
                    <a:pt x="2077446" y="600811"/>
                  </a:lnTo>
                  <a:lnTo>
                    <a:pt x="2031795" y="593219"/>
                  </a:lnTo>
                  <a:lnTo>
                    <a:pt x="1915730" y="570463"/>
                  </a:lnTo>
                  <a:lnTo>
                    <a:pt x="1844654" y="555974"/>
                  </a:lnTo>
                  <a:lnTo>
                    <a:pt x="1773468" y="540800"/>
                  </a:lnTo>
                  <a:lnTo>
                    <a:pt x="1698081" y="522183"/>
                  </a:lnTo>
                  <a:lnTo>
                    <a:pt x="1548192" y="484243"/>
                  </a:lnTo>
                  <a:lnTo>
                    <a:pt x="1477006" y="462172"/>
                  </a:lnTo>
                  <a:lnTo>
                    <a:pt x="1413556" y="439416"/>
                  </a:lnTo>
                  <a:lnTo>
                    <a:pt x="1353425" y="416650"/>
                  </a:lnTo>
                  <a:lnTo>
                    <a:pt x="1300919" y="390439"/>
                  </a:lnTo>
                  <a:lnTo>
                    <a:pt x="1260130" y="368368"/>
                  </a:lnTo>
                  <a:lnTo>
                    <a:pt x="1229733" y="341475"/>
                  </a:lnTo>
                  <a:lnTo>
                    <a:pt x="1222105" y="326985"/>
                  </a:lnTo>
                  <a:lnTo>
                    <a:pt x="1214588" y="315287"/>
                  </a:lnTo>
                  <a:lnTo>
                    <a:pt x="1211051" y="300831"/>
                  </a:lnTo>
                  <a:lnTo>
                    <a:pt x="1214588" y="289022"/>
                  </a:lnTo>
                  <a:lnTo>
                    <a:pt x="1229733" y="262868"/>
                  </a:lnTo>
                  <a:lnTo>
                    <a:pt x="1286438" y="218062"/>
                  </a:lnTo>
                  <a:lnTo>
                    <a:pt x="1327116" y="199412"/>
                  </a:lnTo>
                  <a:lnTo>
                    <a:pt x="1372105" y="184184"/>
                  </a:lnTo>
                  <a:lnTo>
                    <a:pt x="1424500" y="169064"/>
                  </a:lnTo>
                  <a:lnTo>
                    <a:pt x="1544765" y="146993"/>
                  </a:lnTo>
                  <a:lnTo>
                    <a:pt x="1679511" y="124260"/>
                  </a:lnTo>
                  <a:lnTo>
                    <a:pt x="1814920" y="109032"/>
                  </a:lnTo>
                  <a:lnTo>
                    <a:pt x="1953092" y="86297"/>
                  </a:lnTo>
                  <a:lnTo>
                    <a:pt x="2017314" y="75262"/>
                  </a:lnTo>
                  <a:lnTo>
                    <a:pt x="2077446" y="60032"/>
                  </a:lnTo>
                  <a:lnTo>
                    <a:pt x="2077446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5544" y="5489447"/>
              <a:ext cx="3977924" cy="1985034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2355668" y="7990223"/>
            <a:ext cx="66992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Arbuscules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497073" y="8023329"/>
            <a:ext cx="521334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vesicles.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785028" y="5886675"/>
            <a:ext cx="3877945" cy="2152015"/>
            <a:chOff x="1785028" y="5886675"/>
            <a:chExt cx="3877945" cy="215201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1547" y="5886675"/>
              <a:ext cx="1921257" cy="208220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85028" y="5886729"/>
              <a:ext cx="1821441" cy="204865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2704947" y="6447230"/>
              <a:ext cx="2531745" cy="1591945"/>
            </a:xfrm>
            <a:custGeom>
              <a:avLst/>
              <a:gdLst/>
              <a:ahLst/>
              <a:cxnLst/>
              <a:rect l="l" t="t" r="r" b="b"/>
              <a:pathLst>
                <a:path w="2531745" h="1591945">
                  <a:moveTo>
                    <a:pt x="375691" y="1663"/>
                  </a:moveTo>
                  <a:lnTo>
                    <a:pt x="374916" y="558"/>
                  </a:lnTo>
                  <a:lnTo>
                    <a:pt x="373811" y="330"/>
                  </a:lnTo>
                  <a:lnTo>
                    <a:pt x="372706" y="0"/>
                  </a:lnTo>
                  <a:lnTo>
                    <a:pt x="371602" y="774"/>
                  </a:lnTo>
                  <a:lnTo>
                    <a:pt x="371373" y="1879"/>
                  </a:lnTo>
                  <a:lnTo>
                    <a:pt x="14135" y="1525638"/>
                  </a:lnTo>
                  <a:lnTo>
                    <a:pt x="0" y="1522336"/>
                  </a:lnTo>
                  <a:lnTo>
                    <a:pt x="8597" y="1558340"/>
                  </a:lnTo>
                  <a:lnTo>
                    <a:pt x="29070" y="1533753"/>
                  </a:lnTo>
                  <a:lnTo>
                    <a:pt x="32296" y="1529880"/>
                  </a:lnTo>
                  <a:lnTo>
                    <a:pt x="18173" y="1526578"/>
                  </a:lnTo>
                  <a:lnTo>
                    <a:pt x="375361" y="2768"/>
                  </a:lnTo>
                  <a:lnTo>
                    <a:pt x="375691" y="1663"/>
                  </a:lnTo>
                  <a:close/>
                </a:path>
                <a:path w="2531745" h="1591945">
                  <a:moveTo>
                    <a:pt x="1602663" y="598360"/>
                  </a:moveTo>
                  <a:lnTo>
                    <a:pt x="1602219" y="597357"/>
                  </a:lnTo>
                  <a:lnTo>
                    <a:pt x="1601660" y="596366"/>
                  </a:lnTo>
                  <a:lnTo>
                    <a:pt x="1600441" y="595934"/>
                  </a:lnTo>
                  <a:lnTo>
                    <a:pt x="1599450" y="596366"/>
                  </a:lnTo>
                  <a:lnTo>
                    <a:pt x="103911" y="1310436"/>
                  </a:lnTo>
                  <a:lnTo>
                    <a:pt x="97688" y="1297381"/>
                  </a:lnTo>
                  <a:lnTo>
                    <a:pt x="74917" y="1326591"/>
                  </a:lnTo>
                  <a:lnTo>
                    <a:pt x="111950" y="1327251"/>
                  </a:lnTo>
                  <a:lnTo>
                    <a:pt x="107073" y="1317053"/>
                  </a:lnTo>
                  <a:lnTo>
                    <a:pt x="105714" y="1314208"/>
                  </a:lnTo>
                  <a:lnTo>
                    <a:pt x="1601216" y="600125"/>
                  </a:lnTo>
                  <a:lnTo>
                    <a:pt x="1602219" y="599567"/>
                  </a:lnTo>
                  <a:lnTo>
                    <a:pt x="1602663" y="598360"/>
                  </a:lnTo>
                  <a:close/>
                </a:path>
                <a:path w="2531745" h="1591945">
                  <a:moveTo>
                    <a:pt x="2531173" y="1094270"/>
                  </a:moveTo>
                  <a:lnTo>
                    <a:pt x="2529624" y="1092593"/>
                  </a:lnTo>
                  <a:lnTo>
                    <a:pt x="2528303" y="1092555"/>
                  </a:lnTo>
                  <a:lnTo>
                    <a:pt x="2527414" y="1093343"/>
                  </a:lnTo>
                  <a:lnTo>
                    <a:pt x="2054275" y="1534236"/>
                  </a:lnTo>
                  <a:lnTo>
                    <a:pt x="2044369" y="1523644"/>
                  </a:lnTo>
                  <a:lnTo>
                    <a:pt x="2031682" y="1557629"/>
                  </a:lnTo>
                  <a:lnTo>
                    <a:pt x="2026920" y="1558582"/>
                  </a:lnTo>
                  <a:lnTo>
                    <a:pt x="1900555" y="927785"/>
                  </a:lnTo>
                  <a:lnTo>
                    <a:pt x="1899450" y="927061"/>
                  </a:lnTo>
                  <a:lnTo>
                    <a:pt x="1897240" y="927506"/>
                  </a:lnTo>
                  <a:lnTo>
                    <a:pt x="1896579" y="928598"/>
                  </a:lnTo>
                  <a:lnTo>
                    <a:pt x="2022932" y="1559382"/>
                  </a:lnTo>
                  <a:lnTo>
                    <a:pt x="2008657" y="1562227"/>
                  </a:lnTo>
                  <a:lnTo>
                    <a:pt x="2031428" y="1591449"/>
                  </a:lnTo>
                  <a:lnTo>
                    <a:pt x="2038184" y="1566659"/>
                  </a:lnTo>
                  <a:lnTo>
                    <a:pt x="2041156" y="1555737"/>
                  </a:lnTo>
                  <a:lnTo>
                    <a:pt x="2038400" y="1556296"/>
                  </a:lnTo>
                  <a:lnTo>
                    <a:pt x="2067026" y="1547863"/>
                  </a:lnTo>
                  <a:lnTo>
                    <a:pt x="2061362" y="1541818"/>
                  </a:lnTo>
                  <a:lnTo>
                    <a:pt x="2057120" y="1537284"/>
                  </a:lnTo>
                  <a:lnTo>
                    <a:pt x="2530297" y="1096365"/>
                  </a:lnTo>
                  <a:lnTo>
                    <a:pt x="2531059" y="1095578"/>
                  </a:lnTo>
                  <a:lnTo>
                    <a:pt x="2531173" y="109427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744125" y="5625067"/>
            <a:ext cx="62103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750" spc="-10">
                <a:solidFill>
                  <a:srgbClr val="FFFFFF"/>
                </a:solidFill>
                <a:latin typeface="Arial"/>
                <a:cs typeface="Arial"/>
              </a:rPr>
              <a:t>Continued…..</a:t>
            </a:r>
            <a:endParaRPr sz="7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63600" y="820014"/>
            <a:ext cx="6019800" cy="41922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50800" marR="18415">
              <a:lnSpc>
                <a:spcPct val="160000"/>
              </a:lnSpc>
              <a:spcBef>
                <a:spcPts val="90"/>
              </a:spcBef>
            </a:pPr>
            <a:r>
              <a:rPr dirty="0" sz="950">
                <a:latin typeface="Verdana"/>
                <a:cs typeface="Verdana"/>
              </a:rPr>
              <a:t>major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site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exchange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between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fungus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host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root.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short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lived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(4-13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days)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9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degenerate.</a:t>
            </a:r>
            <a:endParaRPr sz="950">
              <a:latin typeface="Verdana"/>
              <a:cs typeface="Verdana"/>
            </a:endParaRPr>
          </a:p>
          <a:p>
            <a:pPr algn="just" marL="50800" marR="17780">
              <a:lnSpc>
                <a:spcPct val="160000"/>
              </a:lnSpc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Vesicles</a:t>
            </a:r>
            <a:r>
              <a:rPr dirty="0" sz="950">
                <a:solidFill>
                  <a:srgbClr val="FF00FF"/>
                </a:solidFill>
                <a:latin typeface="Verdana"/>
                <a:cs typeface="Verdana"/>
              </a:rPr>
              <a:t>:</a:t>
            </a:r>
            <a:r>
              <a:rPr dirty="0" sz="950" spc="175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Following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formation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arbuscules,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some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species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fungi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also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form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vesicles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in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roots.</a:t>
            </a:r>
            <a:r>
              <a:rPr dirty="0" sz="950" spc="2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Terminal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intercallery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hyphal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swellings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hyphae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called</a:t>
            </a:r>
            <a:r>
              <a:rPr dirty="0" sz="950" spc="28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vesicles.</a:t>
            </a:r>
            <a:r>
              <a:rPr dirty="0" sz="950" spc="27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Vesicles </a:t>
            </a:r>
            <a:r>
              <a:rPr dirty="0" sz="950">
                <a:latin typeface="Verdana"/>
                <a:cs typeface="Verdana"/>
              </a:rPr>
              <a:t>contain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lipids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cytoplasm.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act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as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storage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organ</a:t>
            </a:r>
            <a:r>
              <a:rPr dirty="0" sz="950" spc="20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they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ever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present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204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the </a:t>
            </a:r>
            <a:r>
              <a:rPr dirty="0" sz="950">
                <a:latin typeface="Verdana"/>
                <a:cs typeface="Verdana"/>
              </a:rPr>
              <a:t>root.</a:t>
            </a:r>
            <a:r>
              <a:rPr dirty="0" sz="950" spc="4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Size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4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vesicles</a:t>
            </a:r>
            <a:r>
              <a:rPr dirty="0" sz="950" spc="4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4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about</a:t>
            </a:r>
            <a:r>
              <a:rPr dirty="0" sz="950" spc="4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30-100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µm.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vesicles</a:t>
            </a:r>
            <a:r>
              <a:rPr dirty="0" sz="950" spc="4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can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</a:t>
            </a:r>
            <a:r>
              <a:rPr dirty="0" sz="950" spc="45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accumulated</a:t>
            </a:r>
            <a:r>
              <a:rPr dirty="0" sz="950" spc="46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as </a:t>
            </a:r>
            <a:r>
              <a:rPr dirty="0" sz="950" spc="-10">
                <a:latin typeface="Verdana"/>
                <a:cs typeface="Verdana"/>
              </a:rPr>
              <a:t>polyphosphates.</a:t>
            </a:r>
            <a:endParaRPr sz="950">
              <a:latin typeface="Verdana"/>
              <a:cs typeface="Verdana"/>
            </a:endParaRPr>
          </a:p>
          <a:p>
            <a:pPr algn="just" marL="50800" marR="18415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EMH,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vesicles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Arbuscules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play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key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role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nutrient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transfer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particularly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mobilisation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5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phosphorus.</a:t>
            </a:r>
            <a:endParaRPr sz="950">
              <a:latin typeface="Verdana"/>
              <a:cs typeface="Verdana"/>
            </a:endParaRPr>
          </a:p>
          <a:p>
            <a:pPr algn="just" marL="508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Mechanism</a:t>
            </a:r>
            <a:r>
              <a:rPr dirty="0" sz="950" spc="17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of</a:t>
            </a:r>
            <a:r>
              <a:rPr dirty="0" sz="950" spc="16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action</a:t>
            </a:r>
            <a:endParaRPr sz="950">
              <a:latin typeface="Verdana"/>
              <a:cs typeface="Verdana"/>
            </a:endParaRPr>
          </a:p>
          <a:p>
            <a:pPr algn="just" marL="50800" marR="17780" indent="457200">
              <a:lnSpc>
                <a:spcPct val="160000"/>
              </a:lnSpc>
            </a:pP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3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beneficial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effect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on</a:t>
            </a:r>
            <a:r>
              <a:rPr dirty="0" sz="950" spc="3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plant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growth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yields</a:t>
            </a:r>
            <a:r>
              <a:rPr dirty="0" sz="950" spc="3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following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inoculation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with</a:t>
            </a:r>
            <a:r>
              <a:rPr dirty="0" sz="950" spc="3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VAM</a:t>
            </a:r>
            <a:r>
              <a:rPr dirty="0" sz="950" spc="34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is </a:t>
            </a:r>
            <a:r>
              <a:rPr dirty="0" sz="950">
                <a:latin typeface="Verdana"/>
                <a:cs typeface="Verdana"/>
              </a:rPr>
              <a:t>attributed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 spc="-25">
                <a:latin typeface="Verdana"/>
                <a:cs typeface="Verdana"/>
              </a:rPr>
              <a:t>to</a:t>
            </a:r>
            <a:endParaRPr sz="950">
              <a:latin typeface="Verdana"/>
              <a:cs typeface="Verdana"/>
            </a:endParaRPr>
          </a:p>
          <a:p>
            <a:pPr algn="just" marL="508000" indent="-457200">
              <a:lnSpc>
                <a:spcPct val="100000"/>
              </a:lnSpc>
              <a:spcBef>
                <a:spcPts val="660"/>
              </a:spcBef>
              <a:buAutoNum type="romanLcParenBoth"/>
              <a:tabLst>
                <a:tab pos="508000" algn="l"/>
              </a:tabLst>
            </a:pPr>
            <a:r>
              <a:rPr dirty="0" sz="950">
                <a:latin typeface="Verdana"/>
                <a:cs typeface="Verdana"/>
              </a:rPr>
              <a:t>improved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mineral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nutrition,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especially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(P,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Zn,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Cu,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K,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S,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 spc="-20">
                <a:latin typeface="Verdana"/>
                <a:cs typeface="Verdana"/>
              </a:rPr>
              <a:t>NH</a:t>
            </a:r>
            <a:r>
              <a:rPr dirty="0" baseline="-12820" sz="975" spc="-30">
                <a:latin typeface="Verdana"/>
                <a:cs typeface="Verdana"/>
              </a:rPr>
              <a:t>4</a:t>
            </a:r>
            <a:r>
              <a:rPr dirty="0" sz="950" spc="-20">
                <a:latin typeface="Verdana"/>
                <a:cs typeface="Verdana"/>
              </a:rPr>
              <a:t>)</a:t>
            </a:r>
            <a:endParaRPr sz="950">
              <a:latin typeface="Verdana"/>
              <a:cs typeface="Verdana"/>
            </a:endParaRPr>
          </a:p>
          <a:p>
            <a:pPr algn="just" marL="508000" indent="-457200">
              <a:lnSpc>
                <a:spcPct val="100000"/>
              </a:lnSpc>
              <a:spcBef>
                <a:spcPts val="685"/>
              </a:spcBef>
              <a:buAutoNum type="romanLcParenBoth"/>
              <a:tabLst>
                <a:tab pos="508000" algn="l"/>
              </a:tabLst>
            </a:pPr>
            <a:r>
              <a:rPr dirty="0" sz="950">
                <a:latin typeface="Verdana"/>
                <a:cs typeface="Verdana"/>
              </a:rPr>
              <a:t>Mobilization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nutrients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through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greater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soil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exploration.</a:t>
            </a:r>
            <a:endParaRPr sz="950">
              <a:latin typeface="Verdana"/>
              <a:cs typeface="Verdana"/>
            </a:endParaRPr>
          </a:p>
          <a:p>
            <a:pPr algn="just" marL="508000" indent="-457200">
              <a:lnSpc>
                <a:spcPct val="100000"/>
              </a:lnSpc>
              <a:spcBef>
                <a:spcPts val="685"/>
              </a:spcBef>
              <a:buAutoNum type="romanLcParenBoth"/>
              <a:tabLst>
                <a:tab pos="508000" algn="l"/>
              </a:tabLst>
            </a:pPr>
            <a:r>
              <a:rPr dirty="0" sz="950">
                <a:latin typeface="Verdana"/>
                <a:cs typeface="Verdana"/>
              </a:rPr>
              <a:t>Protection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host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against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pathogen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infection.</a:t>
            </a:r>
            <a:endParaRPr sz="950">
              <a:latin typeface="Verdana"/>
              <a:cs typeface="Verdana"/>
            </a:endParaRPr>
          </a:p>
          <a:p>
            <a:pPr algn="just" marL="508000" indent="-457200">
              <a:lnSpc>
                <a:spcPct val="100000"/>
              </a:lnSpc>
              <a:spcBef>
                <a:spcPts val="685"/>
              </a:spcBef>
              <a:buAutoNum type="romanLcParenBoth"/>
              <a:tabLst>
                <a:tab pos="508000" algn="l"/>
              </a:tabLst>
            </a:pPr>
            <a:r>
              <a:rPr dirty="0" sz="950">
                <a:latin typeface="Verdana"/>
                <a:cs typeface="Verdana"/>
              </a:rPr>
              <a:t>Improved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water</a:t>
            </a:r>
            <a:r>
              <a:rPr dirty="0" sz="950" spc="17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relation</a:t>
            </a:r>
            <a:endParaRPr sz="950">
              <a:latin typeface="Verdana"/>
              <a:cs typeface="Verdana"/>
            </a:endParaRPr>
          </a:p>
          <a:p>
            <a:pPr algn="just" marL="508000" indent="-457200">
              <a:lnSpc>
                <a:spcPct val="100000"/>
              </a:lnSpc>
              <a:spcBef>
                <a:spcPts val="680"/>
              </a:spcBef>
              <a:buAutoNum type="romanLcParenBoth"/>
              <a:tabLst>
                <a:tab pos="508000" algn="l"/>
              </a:tabLst>
            </a:pPr>
            <a:r>
              <a:rPr dirty="0" sz="950">
                <a:latin typeface="Verdana"/>
                <a:cs typeface="Verdana"/>
              </a:rPr>
              <a:t>Better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tolerance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stress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like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salinity,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heavy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metal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pollution</a:t>
            </a:r>
            <a:endParaRPr sz="950">
              <a:latin typeface="Verdana"/>
              <a:cs typeface="Verdana"/>
            </a:endParaRPr>
          </a:p>
          <a:p>
            <a:pPr algn="just" marL="508000" indent="-457200">
              <a:lnSpc>
                <a:spcPct val="100000"/>
              </a:lnSpc>
              <a:spcBef>
                <a:spcPts val="685"/>
              </a:spcBef>
              <a:buAutoNum type="romanLcParenBoth"/>
              <a:tabLst>
                <a:tab pos="508000" algn="l"/>
              </a:tabLst>
            </a:pPr>
            <a:r>
              <a:rPr dirty="0" sz="950">
                <a:latin typeface="Verdana"/>
                <a:cs typeface="Verdana"/>
              </a:rPr>
              <a:t>Protection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against</a:t>
            </a:r>
            <a:r>
              <a:rPr dirty="0" sz="950" spc="229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transplantation</a:t>
            </a:r>
            <a:r>
              <a:rPr dirty="0" sz="950" spc="2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shock.</a:t>
            </a:r>
            <a:endParaRPr sz="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627632" y="938782"/>
            <a:ext cx="4153535" cy="3107690"/>
            <a:chOff x="1627632" y="938782"/>
            <a:chExt cx="4153535" cy="3107690"/>
          </a:xfrm>
        </p:grpSpPr>
        <p:sp>
          <p:nvSpPr>
            <p:cNvPr id="3" name="object 3" descr=""/>
            <p:cNvSpPr/>
            <p:nvPr/>
          </p:nvSpPr>
          <p:spPr>
            <a:xfrm>
              <a:off x="1627632" y="938782"/>
              <a:ext cx="4153535" cy="3107690"/>
            </a:xfrm>
            <a:custGeom>
              <a:avLst/>
              <a:gdLst/>
              <a:ahLst/>
              <a:cxnLst/>
              <a:rect l="l" t="t" r="r" b="b"/>
              <a:pathLst>
                <a:path w="4153535" h="3107690">
                  <a:moveTo>
                    <a:pt x="4153039" y="0"/>
                  </a:moveTo>
                  <a:lnTo>
                    <a:pt x="0" y="0"/>
                  </a:lnTo>
                  <a:lnTo>
                    <a:pt x="0" y="3107579"/>
                  </a:lnTo>
                  <a:lnTo>
                    <a:pt x="4153039" y="3107579"/>
                  </a:lnTo>
                  <a:lnTo>
                    <a:pt x="415303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3543" y="2840737"/>
              <a:ext cx="2899167" cy="120202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608978" y="2542870"/>
              <a:ext cx="2168525" cy="1500505"/>
            </a:xfrm>
            <a:custGeom>
              <a:avLst/>
              <a:gdLst/>
              <a:ahLst/>
              <a:cxnLst/>
              <a:rect l="l" t="t" r="r" b="b"/>
              <a:pathLst>
                <a:path w="2168525" h="1500504">
                  <a:moveTo>
                    <a:pt x="2168117" y="0"/>
                  </a:moveTo>
                  <a:lnTo>
                    <a:pt x="2097399" y="15882"/>
                  </a:lnTo>
                  <a:lnTo>
                    <a:pt x="2015262" y="31766"/>
                  </a:lnTo>
                  <a:lnTo>
                    <a:pt x="1929433" y="47534"/>
                  </a:lnTo>
                  <a:lnTo>
                    <a:pt x="1839334" y="59043"/>
                  </a:lnTo>
                  <a:lnTo>
                    <a:pt x="1647487" y="86436"/>
                  </a:lnTo>
                  <a:lnTo>
                    <a:pt x="1553813" y="97946"/>
                  </a:lnTo>
                  <a:lnTo>
                    <a:pt x="1463715" y="113714"/>
                  </a:lnTo>
                  <a:lnTo>
                    <a:pt x="1373502" y="125224"/>
                  </a:lnTo>
                  <a:lnTo>
                    <a:pt x="1291365" y="145365"/>
                  </a:lnTo>
                  <a:lnTo>
                    <a:pt x="1217071" y="164816"/>
                  </a:lnTo>
                  <a:lnTo>
                    <a:pt x="1154314" y="187835"/>
                  </a:lnTo>
                  <a:lnTo>
                    <a:pt x="1099517" y="215919"/>
                  </a:lnTo>
                  <a:lnTo>
                    <a:pt x="1060640" y="243197"/>
                  </a:lnTo>
                  <a:lnTo>
                    <a:pt x="1036760" y="278415"/>
                  </a:lnTo>
                  <a:lnTo>
                    <a:pt x="1028915" y="297867"/>
                  </a:lnTo>
                  <a:lnTo>
                    <a:pt x="1028915" y="317318"/>
                  </a:lnTo>
                  <a:lnTo>
                    <a:pt x="1041143" y="360455"/>
                  </a:lnTo>
                  <a:lnTo>
                    <a:pt x="1068600" y="395698"/>
                  </a:lnTo>
                  <a:lnTo>
                    <a:pt x="1111053" y="426636"/>
                  </a:lnTo>
                  <a:lnTo>
                    <a:pt x="1170233" y="458287"/>
                  </a:lnTo>
                  <a:lnTo>
                    <a:pt x="1236567" y="482020"/>
                  </a:lnTo>
                  <a:lnTo>
                    <a:pt x="1310860" y="505039"/>
                  </a:lnTo>
                  <a:lnTo>
                    <a:pt x="1389423" y="528783"/>
                  </a:lnTo>
                  <a:lnTo>
                    <a:pt x="1553813" y="567627"/>
                  </a:lnTo>
                  <a:lnTo>
                    <a:pt x="1635951" y="591361"/>
                  </a:lnTo>
                  <a:lnTo>
                    <a:pt x="1710245" y="610788"/>
                  </a:lnTo>
                  <a:lnTo>
                    <a:pt x="1776577" y="634522"/>
                  </a:lnTo>
                  <a:lnTo>
                    <a:pt x="1839334" y="661856"/>
                  </a:lnTo>
                  <a:lnTo>
                    <a:pt x="1886172" y="689192"/>
                  </a:lnTo>
                  <a:lnTo>
                    <a:pt x="1929433" y="740271"/>
                  </a:lnTo>
                  <a:lnTo>
                    <a:pt x="1933009" y="759687"/>
                  </a:lnTo>
                  <a:lnTo>
                    <a:pt x="1933009" y="779115"/>
                  </a:lnTo>
                  <a:lnTo>
                    <a:pt x="1905668" y="826593"/>
                  </a:lnTo>
                  <a:lnTo>
                    <a:pt x="1862408" y="853927"/>
                  </a:lnTo>
                  <a:lnTo>
                    <a:pt x="1834951" y="869027"/>
                  </a:lnTo>
                  <a:lnTo>
                    <a:pt x="1804033" y="881251"/>
                  </a:lnTo>
                  <a:lnTo>
                    <a:pt x="1765042" y="892773"/>
                  </a:lnTo>
                  <a:lnTo>
                    <a:pt x="1721780" y="904281"/>
                  </a:lnTo>
                  <a:lnTo>
                    <a:pt x="1678519" y="916505"/>
                  </a:lnTo>
                  <a:lnTo>
                    <a:pt x="1627991" y="928014"/>
                  </a:lnTo>
                  <a:lnTo>
                    <a:pt x="1518512" y="955349"/>
                  </a:lnTo>
                  <a:lnTo>
                    <a:pt x="1392998" y="987000"/>
                  </a:lnTo>
                  <a:lnTo>
                    <a:pt x="1256064" y="1022254"/>
                  </a:lnTo>
                  <a:lnTo>
                    <a:pt x="1103900" y="1061100"/>
                  </a:lnTo>
                  <a:lnTo>
                    <a:pt x="943085" y="1107851"/>
                  </a:lnTo>
                  <a:lnTo>
                    <a:pt x="770735" y="1163247"/>
                  </a:lnTo>
                  <a:lnTo>
                    <a:pt x="591231" y="1229427"/>
                  </a:lnTo>
                  <a:lnTo>
                    <a:pt x="399383" y="1307830"/>
                  </a:lnTo>
                  <a:lnTo>
                    <a:pt x="203382" y="1397748"/>
                  </a:lnTo>
                  <a:lnTo>
                    <a:pt x="0" y="1499895"/>
                  </a:lnTo>
                  <a:lnTo>
                    <a:pt x="109594" y="1499895"/>
                  </a:lnTo>
                  <a:lnTo>
                    <a:pt x="175926" y="1491983"/>
                  </a:lnTo>
                  <a:lnTo>
                    <a:pt x="278253" y="1432996"/>
                  </a:lnTo>
                  <a:lnTo>
                    <a:pt x="387155" y="1374010"/>
                  </a:lnTo>
                  <a:lnTo>
                    <a:pt x="504709" y="1319339"/>
                  </a:lnTo>
                  <a:lnTo>
                    <a:pt x="633799" y="1268271"/>
                  </a:lnTo>
                  <a:lnTo>
                    <a:pt x="767158" y="1217905"/>
                  </a:lnTo>
                  <a:lnTo>
                    <a:pt x="907784" y="1166837"/>
                  </a:lnTo>
                  <a:lnTo>
                    <a:pt x="1260331" y="1057497"/>
                  </a:lnTo>
                  <a:lnTo>
                    <a:pt x="1330241" y="1037356"/>
                  </a:lnTo>
                  <a:lnTo>
                    <a:pt x="1475252" y="1002102"/>
                  </a:lnTo>
                  <a:lnTo>
                    <a:pt x="1772194" y="924412"/>
                  </a:lnTo>
                  <a:lnTo>
                    <a:pt x="1839334" y="908598"/>
                  </a:lnTo>
                  <a:lnTo>
                    <a:pt x="1905668" y="889170"/>
                  </a:lnTo>
                  <a:lnTo>
                    <a:pt x="1968425" y="873344"/>
                  </a:lnTo>
                  <a:lnTo>
                    <a:pt x="2023107" y="857519"/>
                  </a:lnTo>
                  <a:lnTo>
                    <a:pt x="2073635" y="841693"/>
                  </a:lnTo>
                  <a:lnTo>
                    <a:pt x="2113320" y="826593"/>
                  </a:lnTo>
                  <a:lnTo>
                    <a:pt x="2168117" y="802848"/>
                  </a:lnTo>
                  <a:lnTo>
                    <a:pt x="2168117" y="626614"/>
                  </a:lnTo>
                  <a:lnTo>
                    <a:pt x="2120472" y="618695"/>
                  </a:lnTo>
                  <a:lnTo>
                    <a:pt x="1999341" y="594963"/>
                  </a:lnTo>
                  <a:lnTo>
                    <a:pt x="1925165" y="579851"/>
                  </a:lnTo>
                  <a:lnTo>
                    <a:pt x="1850871" y="564026"/>
                  </a:lnTo>
                  <a:lnTo>
                    <a:pt x="1772194" y="544609"/>
                  </a:lnTo>
                  <a:lnTo>
                    <a:pt x="1615762" y="505039"/>
                  </a:lnTo>
                  <a:lnTo>
                    <a:pt x="1541470" y="482020"/>
                  </a:lnTo>
                  <a:lnTo>
                    <a:pt x="1475252" y="458287"/>
                  </a:lnTo>
                  <a:lnTo>
                    <a:pt x="1412495" y="434543"/>
                  </a:lnTo>
                  <a:lnTo>
                    <a:pt x="1357697" y="407207"/>
                  </a:lnTo>
                  <a:lnTo>
                    <a:pt x="1315129" y="384188"/>
                  </a:lnTo>
                  <a:lnTo>
                    <a:pt x="1283404" y="356139"/>
                  </a:lnTo>
                  <a:lnTo>
                    <a:pt x="1275444" y="341028"/>
                  </a:lnTo>
                  <a:lnTo>
                    <a:pt x="1267599" y="328828"/>
                  </a:lnTo>
                  <a:lnTo>
                    <a:pt x="1263907" y="313749"/>
                  </a:lnTo>
                  <a:lnTo>
                    <a:pt x="1267599" y="301435"/>
                  </a:lnTo>
                  <a:lnTo>
                    <a:pt x="1283404" y="274157"/>
                  </a:lnTo>
                  <a:lnTo>
                    <a:pt x="1342585" y="227429"/>
                  </a:lnTo>
                  <a:lnTo>
                    <a:pt x="1385039" y="207977"/>
                  </a:lnTo>
                  <a:lnTo>
                    <a:pt x="1431991" y="192095"/>
                  </a:lnTo>
                  <a:lnTo>
                    <a:pt x="1486673" y="176326"/>
                  </a:lnTo>
                  <a:lnTo>
                    <a:pt x="1612187" y="153306"/>
                  </a:lnTo>
                  <a:lnTo>
                    <a:pt x="1752813" y="129597"/>
                  </a:lnTo>
                  <a:lnTo>
                    <a:pt x="1894132" y="113714"/>
                  </a:lnTo>
                  <a:lnTo>
                    <a:pt x="2038334" y="90004"/>
                  </a:lnTo>
                  <a:lnTo>
                    <a:pt x="2105360" y="78494"/>
                  </a:lnTo>
                  <a:lnTo>
                    <a:pt x="2168117" y="62612"/>
                  </a:lnTo>
                  <a:lnTo>
                    <a:pt x="2168117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2897" y="1903399"/>
              <a:ext cx="1749813" cy="110566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7632" y="938783"/>
              <a:ext cx="4151539" cy="3102913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1578863" y="4410455"/>
            <a:ext cx="4201795" cy="3235960"/>
            <a:chOff x="1578863" y="4410455"/>
            <a:chExt cx="4201795" cy="3235960"/>
          </a:xfrm>
        </p:grpSpPr>
        <p:sp>
          <p:nvSpPr>
            <p:cNvPr id="9" name="object 9" descr=""/>
            <p:cNvSpPr/>
            <p:nvPr/>
          </p:nvSpPr>
          <p:spPr>
            <a:xfrm>
              <a:off x="1578863" y="4410455"/>
              <a:ext cx="4201795" cy="3235960"/>
            </a:xfrm>
            <a:custGeom>
              <a:avLst/>
              <a:gdLst/>
              <a:ahLst/>
              <a:cxnLst/>
              <a:rect l="l" t="t" r="r" b="b"/>
              <a:pathLst>
                <a:path w="4201795" h="3235959">
                  <a:moveTo>
                    <a:pt x="4201791" y="0"/>
                  </a:moveTo>
                  <a:lnTo>
                    <a:pt x="0" y="0"/>
                  </a:lnTo>
                  <a:lnTo>
                    <a:pt x="0" y="3235538"/>
                  </a:lnTo>
                  <a:lnTo>
                    <a:pt x="4201791" y="3235538"/>
                  </a:lnTo>
                  <a:lnTo>
                    <a:pt x="4201791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9401" y="6390725"/>
              <a:ext cx="2933200" cy="1251524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583468" y="6080592"/>
              <a:ext cx="2193925" cy="1562100"/>
            </a:xfrm>
            <a:custGeom>
              <a:avLst/>
              <a:gdLst/>
              <a:ahLst/>
              <a:cxnLst/>
              <a:rect l="l" t="t" r="r" b="b"/>
              <a:pathLst>
                <a:path w="2193925" h="1562100">
                  <a:moveTo>
                    <a:pt x="2193568" y="0"/>
                  </a:moveTo>
                  <a:lnTo>
                    <a:pt x="2122021" y="16537"/>
                  </a:lnTo>
                  <a:lnTo>
                    <a:pt x="2038918" y="33074"/>
                  </a:lnTo>
                  <a:lnTo>
                    <a:pt x="1952081" y="49491"/>
                  </a:lnTo>
                  <a:lnTo>
                    <a:pt x="1860925" y="61475"/>
                  </a:lnTo>
                  <a:lnTo>
                    <a:pt x="1666826" y="89996"/>
                  </a:lnTo>
                  <a:lnTo>
                    <a:pt x="1572052" y="101979"/>
                  </a:lnTo>
                  <a:lnTo>
                    <a:pt x="1480897" y="118397"/>
                  </a:lnTo>
                  <a:lnTo>
                    <a:pt x="1389625" y="130380"/>
                  </a:lnTo>
                  <a:lnTo>
                    <a:pt x="1306523" y="151352"/>
                  </a:lnTo>
                  <a:lnTo>
                    <a:pt x="1231357" y="171603"/>
                  </a:lnTo>
                  <a:lnTo>
                    <a:pt x="1167864" y="195571"/>
                  </a:lnTo>
                  <a:lnTo>
                    <a:pt x="1112423" y="224810"/>
                  </a:lnTo>
                  <a:lnTo>
                    <a:pt x="1073090" y="253211"/>
                  </a:lnTo>
                  <a:lnTo>
                    <a:pt x="1048929" y="289881"/>
                  </a:lnTo>
                  <a:lnTo>
                    <a:pt x="1040993" y="310132"/>
                  </a:lnTo>
                  <a:lnTo>
                    <a:pt x="1040993" y="330385"/>
                  </a:lnTo>
                  <a:lnTo>
                    <a:pt x="1053364" y="375298"/>
                  </a:lnTo>
                  <a:lnTo>
                    <a:pt x="1081143" y="411991"/>
                  </a:lnTo>
                  <a:lnTo>
                    <a:pt x="1124094" y="444204"/>
                  </a:lnTo>
                  <a:lnTo>
                    <a:pt x="1183971" y="477158"/>
                  </a:lnTo>
                  <a:lnTo>
                    <a:pt x="1251083" y="501868"/>
                  </a:lnTo>
                  <a:lnTo>
                    <a:pt x="1326248" y="525835"/>
                  </a:lnTo>
                  <a:lnTo>
                    <a:pt x="1405732" y="550557"/>
                  </a:lnTo>
                  <a:lnTo>
                    <a:pt x="1572052" y="591000"/>
                  </a:lnTo>
                  <a:lnTo>
                    <a:pt x="1655155" y="615711"/>
                  </a:lnTo>
                  <a:lnTo>
                    <a:pt x="1730320" y="635939"/>
                  </a:lnTo>
                  <a:lnTo>
                    <a:pt x="1797432" y="660648"/>
                  </a:lnTo>
                  <a:lnTo>
                    <a:pt x="1860925" y="689109"/>
                  </a:lnTo>
                  <a:lnTo>
                    <a:pt x="1908313" y="717571"/>
                  </a:lnTo>
                  <a:lnTo>
                    <a:pt x="1952081" y="770752"/>
                  </a:lnTo>
                  <a:lnTo>
                    <a:pt x="1955699" y="790969"/>
                  </a:lnTo>
                  <a:lnTo>
                    <a:pt x="1955699" y="811197"/>
                  </a:lnTo>
                  <a:lnTo>
                    <a:pt x="1928037" y="860629"/>
                  </a:lnTo>
                  <a:lnTo>
                    <a:pt x="1884269" y="889090"/>
                  </a:lnTo>
                  <a:lnTo>
                    <a:pt x="1856491" y="904812"/>
                  </a:lnTo>
                  <a:lnTo>
                    <a:pt x="1825210" y="917539"/>
                  </a:lnTo>
                  <a:lnTo>
                    <a:pt x="1785760" y="929534"/>
                  </a:lnTo>
                  <a:lnTo>
                    <a:pt x="1741991" y="941518"/>
                  </a:lnTo>
                  <a:lnTo>
                    <a:pt x="1698223" y="954244"/>
                  </a:lnTo>
                  <a:lnTo>
                    <a:pt x="1647102" y="966227"/>
                  </a:lnTo>
                  <a:lnTo>
                    <a:pt x="1536338" y="994688"/>
                  </a:lnTo>
                  <a:lnTo>
                    <a:pt x="1409350" y="1027643"/>
                  </a:lnTo>
                  <a:lnTo>
                    <a:pt x="1270807" y="1064348"/>
                  </a:lnTo>
                  <a:lnTo>
                    <a:pt x="1116859" y="1104793"/>
                  </a:lnTo>
                  <a:lnTo>
                    <a:pt x="954156" y="1153469"/>
                  </a:lnTo>
                  <a:lnTo>
                    <a:pt x="779781" y="1211145"/>
                  </a:lnTo>
                  <a:lnTo>
                    <a:pt x="598171" y="1280050"/>
                  </a:lnTo>
                  <a:lnTo>
                    <a:pt x="404072" y="1361682"/>
                  </a:lnTo>
                  <a:lnTo>
                    <a:pt x="205770" y="1455303"/>
                  </a:lnTo>
                  <a:lnTo>
                    <a:pt x="0" y="1561656"/>
                  </a:lnTo>
                  <a:lnTo>
                    <a:pt x="110879" y="1561656"/>
                  </a:lnTo>
                  <a:lnTo>
                    <a:pt x="177991" y="1553418"/>
                  </a:lnTo>
                  <a:lnTo>
                    <a:pt x="281519" y="1492002"/>
                  </a:lnTo>
                  <a:lnTo>
                    <a:pt x="391699" y="1430587"/>
                  </a:lnTo>
                  <a:lnTo>
                    <a:pt x="510633" y="1373666"/>
                  </a:lnTo>
                  <a:lnTo>
                    <a:pt x="641239" y="1320495"/>
                  </a:lnTo>
                  <a:lnTo>
                    <a:pt x="776164" y="1268055"/>
                  </a:lnTo>
                  <a:lnTo>
                    <a:pt x="918441" y="1214884"/>
                  </a:lnTo>
                  <a:lnTo>
                    <a:pt x="1275126" y="1101041"/>
                  </a:lnTo>
                  <a:lnTo>
                    <a:pt x="1345857" y="1080071"/>
                  </a:lnTo>
                  <a:lnTo>
                    <a:pt x="1492568" y="1043365"/>
                  </a:lnTo>
                  <a:lnTo>
                    <a:pt x="1792997" y="962477"/>
                  </a:lnTo>
                  <a:lnTo>
                    <a:pt x="1860925" y="946011"/>
                  </a:lnTo>
                  <a:lnTo>
                    <a:pt x="1928037" y="925784"/>
                  </a:lnTo>
                  <a:lnTo>
                    <a:pt x="1991531" y="909306"/>
                  </a:lnTo>
                  <a:lnTo>
                    <a:pt x="2046855" y="892829"/>
                  </a:lnTo>
                  <a:lnTo>
                    <a:pt x="2097977" y="876352"/>
                  </a:lnTo>
                  <a:lnTo>
                    <a:pt x="2138127" y="860629"/>
                  </a:lnTo>
                  <a:lnTo>
                    <a:pt x="2193568" y="835907"/>
                  </a:lnTo>
                  <a:lnTo>
                    <a:pt x="2193568" y="652416"/>
                  </a:lnTo>
                  <a:lnTo>
                    <a:pt x="2145364" y="644171"/>
                  </a:lnTo>
                  <a:lnTo>
                    <a:pt x="2022811" y="619462"/>
                  </a:lnTo>
                  <a:lnTo>
                    <a:pt x="1947763" y="603727"/>
                  </a:lnTo>
                  <a:lnTo>
                    <a:pt x="1872597" y="587250"/>
                  </a:lnTo>
                  <a:lnTo>
                    <a:pt x="1792997" y="567034"/>
                  </a:lnTo>
                  <a:lnTo>
                    <a:pt x="1634730" y="525835"/>
                  </a:lnTo>
                  <a:lnTo>
                    <a:pt x="1559565" y="501868"/>
                  </a:lnTo>
                  <a:lnTo>
                    <a:pt x="1492568" y="477158"/>
                  </a:lnTo>
                  <a:lnTo>
                    <a:pt x="1429075" y="452436"/>
                  </a:lnTo>
                  <a:lnTo>
                    <a:pt x="1373635" y="423975"/>
                  </a:lnTo>
                  <a:lnTo>
                    <a:pt x="1330566" y="400009"/>
                  </a:lnTo>
                  <a:lnTo>
                    <a:pt x="1298469" y="370804"/>
                  </a:lnTo>
                  <a:lnTo>
                    <a:pt x="1290416" y="355070"/>
                  </a:lnTo>
                  <a:lnTo>
                    <a:pt x="1282480" y="342367"/>
                  </a:lnTo>
                  <a:lnTo>
                    <a:pt x="1278745" y="326670"/>
                  </a:lnTo>
                  <a:lnTo>
                    <a:pt x="1282480" y="313847"/>
                  </a:lnTo>
                  <a:lnTo>
                    <a:pt x="1298469" y="285446"/>
                  </a:lnTo>
                  <a:lnTo>
                    <a:pt x="1358345" y="236794"/>
                  </a:lnTo>
                  <a:lnTo>
                    <a:pt x="1401297" y="216541"/>
                  </a:lnTo>
                  <a:lnTo>
                    <a:pt x="1448800" y="200004"/>
                  </a:lnTo>
                  <a:lnTo>
                    <a:pt x="1504124" y="183587"/>
                  </a:lnTo>
                  <a:lnTo>
                    <a:pt x="1631111" y="159619"/>
                  </a:lnTo>
                  <a:lnTo>
                    <a:pt x="1773388" y="134934"/>
                  </a:lnTo>
                  <a:lnTo>
                    <a:pt x="1916366" y="118397"/>
                  </a:lnTo>
                  <a:lnTo>
                    <a:pt x="2062261" y="93710"/>
                  </a:lnTo>
                  <a:lnTo>
                    <a:pt x="2130074" y="81727"/>
                  </a:lnTo>
                  <a:lnTo>
                    <a:pt x="2193568" y="65190"/>
                  </a:lnTo>
                  <a:lnTo>
                    <a:pt x="219356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78863" y="4410457"/>
              <a:ext cx="4200273" cy="2155526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1620881" y="4415012"/>
            <a:ext cx="154813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dirty="0" sz="850" spc="-10">
                <a:solidFill>
                  <a:srgbClr val="FFFFFF"/>
                </a:solidFill>
                <a:latin typeface="Arial"/>
                <a:cs typeface="Arial"/>
              </a:rPr>
              <a:t>stained</a:t>
            </a:r>
            <a:r>
              <a:rPr dirty="0" sz="850" spc="-20">
                <a:solidFill>
                  <a:srgbClr val="FFFFFF"/>
                </a:solidFill>
                <a:latin typeface="Arial"/>
                <a:cs typeface="Arial"/>
              </a:rPr>
              <a:t> masses</a:t>
            </a:r>
            <a:r>
              <a:rPr dirty="0" sz="8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8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Arial"/>
                <a:cs typeface="Arial"/>
              </a:rPr>
              <a:t>fungal</a:t>
            </a:r>
            <a:r>
              <a:rPr dirty="0" sz="8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Arial"/>
                <a:cs typeface="Arial"/>
              </a:rPr>
              <a:t>hyphae (arrowheads).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1578863" y="4698058"/>
            <a:ext cx="4198620" cy="2940685"/>
            <a:chOff x="1578863" y="4698058"/>
            <a:chExt cx="4198620" cy="2940685"/>
          </a:xfrm>
        </p:grpSpPr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8863" y="4698058"/>
              <a:ext cx="1957451" cy="294044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19819" y="4698058"/>
              <a:ext cx="1957100" cy="2937150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3967699" y="4415012"/>
            <a:ext cx="171323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dirty="0" sz="850" spc="-10">
                <a:solidFill>
                  <a:srgbClr val="FFFFFF"/>
                </a:solidFill>
                <a:latin typeface="Arial"/>
                <a:cs typeface="Arial"/>
              </a:rPr>
              <a:t>cells</a:t>
            </a:r>
            <a:r>
              <a:rPr dirty="0" sz="8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8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8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Arial"/>
                <a:cs typeface="Arial"/>
              </a:rPr>
              <a:t>orchid</a:t>
            </a:r>
            <a:r>
              <a:rPr dirty="0" sz="8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8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Arial"/>
                <a:cs typeface="Arial"/>
              </a:rPr>
              <a:t>filled</a:t>
            </a:r>
            <a:r>
              <a:rPr dirty="0" sz="8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8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 spc="-50" b="1">
                <a:solidFill>
                  <a:srgbClr val="FFFFFF"/>
                </a:solidFill>
                <a:latin typeface="Arial"/>
                <a:cs typeface="Arial"/>
              </a:rPr>
              <a:t>coils</a:t>
            </a:r>
            <a:r>
              <a:rPr dirty="0" sz="8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8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Arial"/>
                <a:cs typeface="Arial"/>
              </a:rPr>
              <a:t>fungal</a:t>
            </a:r>
            <a:r>
              <a:rPr dirty="0" sz="8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Arial"/>
                <a:cs typeface="Arial"/>
              </a:rPr>
              <a:t>hyphae</a:t>
            </a:r>
            <a:endParaRPr sz="850">
              <a:latin typeface="Arial"/>
              <a:cs typeface="Arial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4622711" y="4554257"/>
            <a:ext cx="845185" cy="2051685"/>
          </a:xfrm>
          <a:custGeom>
            <a:avLst/>
            <a:gdLst/>
            <a:ahLst/>
            <a:cxnLst/>
            <a:rect l="l" t="t" r="r" b="b"/>
            <a:pathLst>
              <a:path w="845185" h="2051684">
                <a:moveTo>
                  <a:pt x="845134" y="2050021"/>
                </a:moveTo>
                <a:lnTo>
                  <a:pt x="844905" y="2048802"/>
                </a:lnTo>
                <a:lnTo>
                  <a:pt x="512787" y="104635"/>
                </a:lnTo>
                <a:lnTo>
                  <a:pt x="525335" y="112052"/>
                </a:lnTo>
                <a:lnTo>
                  <a:pt x="526313" y="95275"/>
                </a:lnTo>
                <a:lnTo>
                  <a:pt x="527672" y="71907"/>
                </a:lnTo>
                <a:lnTo>
                  <a:pt x="509320" y="84366"/>
                </a:lnTo>
                <a:lnTo>
                  <a:pt x="500900" y="35026"/>
                </a:lnTo>
                <a:lnTo>
                  <a:pt x="499872" y="29108"/>
                </a:lnTo>
                <a:lnTo>
                  <a:pt x="500011" y="29845"/>
                </a:lnTo>
                <a:lnTo>
                  <a:pt x="500900" y="35026"/>
                </a:lnTo>
                <a:lnTo>
                  <a:pt x="516001" y="32359"/>
                </a:lnTo>
                <a:lnTo>
                  <a:pt x="512191" y="27089"/>
                </a:lnTo>
                <a:lnTo>
                  <a:pt x="492658" y="0"/>
                </a:lnTo>
                <a:lnTo>
                  <a:pt x="481444" y="38468"/>
                </a:lnTo>
                <a:lnTo>
                  <a:pt x="496582" y="35788"/>
                </a:lnTo>
                <a:lnTo>
                  <a:pt x="505333" y="87071"/>
                </a:lnTo>
                <a:lnTo>
                  <a:pt x="494995" y="94081"/>
                </a:lnTo>
                <a:lnTo>
                  <a:pt x="507834" y="101701"/>
                </a:lnTo>
                <a:lnTo>
                  <a:pt x="507974" y="102463"/>
                </a:lnTo>
                <a:lnTo>
                  <a:pt x="584" y="1005535"/>
                </a:lnTo>
                <a:lnTo>
                  <a:pt x="0" y="1006614"/>
                </a:lnTo>
                <a:lnTo>
                  <a:pt x="342" y="1007935"/>
                </a:lnTo>
                <a:lnTo>
                  <a:pt x="2451" y="1009129"/>
                </a:lnTo>
                <a:lnTo>
                  <a:pt x="3733" y="1008773"/>
                </a:lnTo>
                <a:lnTo>
                  <a:pt x="4318" y="1007694"/>
                </a:lnTo>
                <a:lnTo>
                  <a:pt x="509143" y="109334"/>
                </a:lnTo>
                <a:lnTo>
                  <a:pt x="840701" y="2049564"/>
                </a:lnTo>
                <a:lnTo>
                  <a:pt x="840816" y="2050783"/>
                </a:lnTo>
                <a:lnTo>
                  <a:pt x="841984" y="2051608"/>
                </a:lnTo>
                <a:lnTo>
                  <a:pt x="844321" y="2051177"/>
                </a:lnTo>
                <a:lnTo>
                  <a:pt x="845134" y="20500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1891807" y="4875621"/>
            <a:ext cx="669925" cy="1838325"/>
            <a:chOff x="1891807" y="4875621"/>
            <a:chExt cx="669925" cy="1838325"/>
          </a:xfrm>
        </p:grpSpPr>
        <p:sp>
          <p:nvSpPr>
            <p:cNvPr id="20" name="object 20" descr=""/>
            <p:cNvSpPr/>
            <p:nvPr/>
          </p:nvSpPr>
          <p:spPr>
            <a:xfrm>
              <a:off x="1893997" y="4877812"/>
              <a:ext cx="35560" cy="180340"/>
            </a:xfrm>
            <a:custGeom>
              <a:avLst/>
              <a:gdLst/>
              <a:ahLst/>
              <a:cxnLst/>
              <a:rect l="l" t="t" r="r" b="b"/>
              <a:pathLst>
                <a:path w="35560" h="180339">
                  <a:moveTo>
                    <a:pt x="26261" y="0"/>
                  </a:moveTo>
                  <a:lnTo>
                    <a:pt x="8754" y="0"/>
                  </a:lnTo>
                  <a:lnTo>
                    <a:pt x="8754" y="134813"/>
                  </a:lnTo>
                  <a:lnTo>
                    <a:pt x="0" y="134813"/>
                  </a:lnTo>
                  <a:lnTo>
                    <a:pt x="17508" y="179751"/>
                  </a:lnTo>
                  <a:lnTo>
                    <a:pt x="35015" y="134813"/>
                  </a:lnTo>
                  <a:lnTo>
                    <a:pt x="26261" y="134813"/>
                  </a:lnTo>
                  <a:lnTo>
                    <a:pt x="26261" y="0"/>
                  </a:lnTo>
                  <a:close/>
                </a:path>
              </a:pathLst>
            </a:custGeom>
            <a:solidFill>
              <a:srgbClr val="0099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893998" y="4877811"/>
              <a:ext cx="35560" cy="180340"/>
            </a:xfrm>
            <a:custGeom>
              <a:avLst/>
              <a:gdLst/>
              <a:ahLst/>
              <a:cxnLst/>
              <a:rect l="l" t="t" r="r" b="b"/>
              <a:pathLst>
                <a:path w="35560" h="180339">
                  <a:moveTo>
                    <a:pt x="0" y="134814"/>
                  </a:moveTo>
                  <a:lnTo>
                    <a:pt x="8753" y="134814"/>
                  </a:lnTo>
                  <a:lnTo>
                    <a:pt x="8753" y="0"/>
                  </a:lnTo>
                  <a:lnTo>
                    <a:pt x="26261" y="0"/>
                  </a:lnTo>
                  <a:lnTo>
                    <a:pt x="26261" y="134814"/>
                  </a:lnTo>
                  <a:lnTo>
                    <a:pt x="35014" y="134814"/>
                  </a:lnTo>
                  <a:lnTo>
                    <a:pt x="17507" y="179752"/>
                  </a:lnTo>
                  <a:lnTo>
                    <a:pt x="0" y="134814"/>
                  </a:lnTo>
                  <a:close/>
                </a:path>
              </a:pathLst>
            </a:custGeom>
            <a:ln w="43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349192" y="4877812"/>
              <a:ext cx="35560" cy="215900"/>
            </a:xfrm>
            <a:custGeom>
              <a:avLst/>
              <a:gdLst/>
              <a:ahLst/>
              <a:cxnLst/>
              <a:rect l="l" t="t" r="r" b="b"/>
              <a:pathLst>
                <a:path w="35560" h="215900">
                  <a:moveTo>
                    <a:pt x="26261" y="0"/>
                  </a:moveTo>
                  <a:lnTo>
                    <a:pt x="8752" y="0"/>
                  </a:lnTo>
                  <a:lnTo>
                    <a:pt x="8752" y="161776"/>
                  </a:lnTo>
                  <a:lnTo>
                    <a:pt x="0" y="161776"/>
                  </a:lnTo>
                  <a:lnTo>
                    <a:pt x="17506" y="215701"/>
                  </a:lnTo>
                  <a:lnTo>
                    <a:pt x="35013" y="161776"/>
                  </a:lnTo>
                  <a:lnTo>
                    <a:pt x="26261" y="161776"/>
                  </a:lnTo>
                  <a:lnTo>
                    <a:pt x="26261" y="0"/>
                  </a:lnTo>
                  <a:close/>
                </a:path>
              </a:pathLst>
            </a:custGeom>
            <a:solidFill>
              <a:srgbClr val="0099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349192" y="4877811"/>
              <a:ext cx="35560" cy="215900"/>
            </a:xfrm>
            <a:custGeom>
              <a:avLst/>
              <a:gdLst/>
              <a:ahLst/>
              <a:cxnLst/>
              <a:rect l="l" t="t" r="r" b="b"/>
              <a:pathLst>
                <a:path w="35560" h="215900">
                  <a:moveTo>
                    <a:pt x="0" y="161776"/>
                  </a:moveTo>
                  <a:lnTo>
                    <a:pt x="8753" y="161776"/>
                  </a:lnTo>
                  <a:lnTo>
                    <a:pt x="8753" y="0"/>
                  </a:lnTo>
                  <a:lnTo>
                    <a:pt x="26261" y="0"/>
                  </a:lnTo>
                  <a:lnTo>
                    <a:pt x="26261" y="161776"/>
                  </a:lnTo>
                  <a:lnTo>
                    <a:pt x="35014" y="161776"/>
                  </a:lnTo>
                  <a:lnTo>
                    <a:pt x="17507" y="215702"/>
                  </a:lnTo>
                  <a:lnTo>
                    <a:pt x="0" y="161776"/>
                  </a:lnTo>
                  <a:close/>
                </a:path>
              </a:pathLst>
            </a:custGeom>
            <a:ln w="4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104087" y="6315828"/>
              <a:ext cx="35560" cy="395605"/>
            </a:xfrm>
            <a:custGeom>
              <a:avLst/>
              <a:gdLst/>
              <a:ahLst/>
              <a:cxnLst/>
              <a:rect l="l" t="t" r="r" b="b"/>
              <a:pathLst>
                <a:path w="35560" h="395604">
                  <a:moveTo>
                    <a:pt x="26261" y="0"/>
                  </a:moveTo>
                  <a:lnTo>
                    <a:pt x="8754" y="0"/>
                  </a:lnTo>
                  <a:lnTo>
                    <a:pt x="8754" y="296591"/>
                  </a:lnTo>
                  <a:lnTo>
                    <a:pt x="0" y="296591"/>
                  </a:lnTo>
                  <a:lnTo>
                    <a:pt x="17506" y="395455"/>
                  </a:lnTo>
                  <a:lnTo>
                    <a:pt x="35015" y="296591"/>
                  </a:lnTo>
                  <a:lnTo>
                    <a:pt x="26261" y="296591"/>
                  </a:lnTo>
                  <a:lnTo>
                    <a:pt x="26261" y="0"/>
                  </a:lnTo>
                  <a:close/>
                </a:path>
              </a:pathLst>
            </a:custGeom>
            <a:solidFill>
              <a:srgbClr val="0099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104087" y="6315828"/>
              <a:ext cx="35560" cy="395605"/>
            </a:xfrm>
            <a:custGeom>
              <a:avLst/>
              <a:gdLst/>
              <a:ahLst/>
              <a:cxnLst/>
              <a:rect l="l" t="t" r="r" b="b"/>
              <a:pathLst>
                <a:path w="35560" h="395604">
                  <a:moveTo>
                    <a:pt x="0" y="296591"/>
                  </a:moveTo>
                  <a:lnTo>
                    <a:pt x="8753" y="296591"/>
                  </a:lnTo>
                  <a:lnTo>
                    <a:pt x="8753" y="0"/>
                  </a:lnTo>
                  <a:lnTo>
                    <a:pt x="26261" y="0"/>
                  </a:lnTo>
                  <a:lnTo>
                    <a:pt x="26261" y="296591"/>
                  </a:lnTo>
                  <a:lnTo>
                    <a:pt x="35014" y="296591"/>
                  </a:lnTo>
                  <a:lnTo>
                    <a:pt x="17507" y="395454"/>
                  </a:lnTo>
                  <a:lnTo>
                    <a:pt x="0" y="296591"/>
                  </a:lnTo>
                  <a:close/>
                </a:path>
              </a:pathLst>
            </a:custGeom>
            <a:ln w="437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524267" y="6064175"/>
              <a:ext cx="35560" cy="539750"/>
            </a:xfrm>
            <a:custGeom>
              <a:avLst/>
              <a:gdLst/>
              <a:ahLst/>
              <a:cxnLst/>
              <a:rect l="l" t="t" r="r" b="b"/>
              <a:pathLst>
                <a:path w="35560" h="539750">
                  <a:moveTo>
                    <a:pt x="26261" y="0"/>
                  </a:moveTo>
                  <a:lnTo>
                    <a:pt x="8752" y="0"/>
                  </a:lnTo>
                  <a:lnTo>
                    <a:pt x="8752" y="404442"/>
                  </a:lnTo>
                  <a:lnTo>
                    <a:pt x="0" y="404442"/>
                  </a:lnTo>
                  <a:lnTo>
                    <a:pt x="17506" y="539257"/>
                  </a:lnTo>
                  <a:lnTo>
                    <a:pt x="35013" y="404442"/>
                  </a:lnTo>
                  <a:lnTo>
                    <a:pt x="26261" y="404442"/>
                  </a:lnTo>
                  <a:lnTo>
                    <a:pt x="26261" y="0"/>
                  </a:lnTo>
                  <a:close/>
                </a:path>
              </a:pathLst>
            </a:custGeom>
            <a:solidFill>
              <a:srgbClr val="0099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524267" y="6064175"/>
              <a:ext cx="35560" cy="539750"/>
            </a:xfrm>
            <a:custGeom>
              <a:avLst/>
              <a:gdLst/>
              <a:ahLst/>
              <a:cxnLst/>
              <a:rect l="l" t="t" r="r" b="b"/>
              <a:pathLst>
                <a:path w="35560" h="539750">
                  <a:moveTo>
                    <a:pt x="0" y="404442"/>
                  </a:moveTo>
                  <a:lnTo>
                    <a:pt x="8753" y="404442"/>
                  </a:lnTo>
                  <a:lnTo>
                    <a:pt x="8753" y="0"/>
                  </a:lnTo>
                  <a:lnTo>
                    <a:pt x="26261" y="0"/>
                  </a:lnTo>
                  <a:lnTo>
                    <a:pt x="26261" y="404442"/>
                  </a:lnTo>
                  <a:lnTo>
                    <a:pt x="35014" y="404442"/>
                  </a:lnTo>
                  <a:lnTo>
                    <a:pt x="17507" y="539256"/>
                  </a:lnTo>
                  <a:lnTo>
                    <a:pt x="0" y="404442"/>
                  </a:lnTo>
                  <a:close/>
                </a:path>
              </a:pathLst>
            </a:custGeom>
            <a:ln w="437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1700" y="3828389"/>
            <a:ext cx="5969000" cy="396367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Reasons</a:t>
            </a:r>
            <a:r>
              <a:rPr dirty="0" sz="950" spc="13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for</a:t>
            </a:r>
            <a:r>
              <a:rPr dirty="0" sz="950" spc="13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Enhanced</a:t>
            </a:r>
            <a:r>
              <a:rPr dirty="0" sz="950" spc="13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P</a:t>
            </a:r>
            <a:r>
              <a:rPr dirty="0" sz="950" spc="13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uptake</a:t>
            </a:r>
            <a:r>
              <a:rPr dirty="0" sz="950" spc="135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by</a:t>
            </a:r>
            <a:r>
              <a:rPr dirty="0" sz="950" spc="13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AM</a:t>
            </a:r>
            <a:r>
              <a:rPr dirty="0" sz="950" spc="14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Fungi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Physical</a:t>
            </a:r>
            <a:r>
              <a:rPr dirty="0" sz="950" spc="1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exploration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soil.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Higher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affinity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towards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 spc="-50">
                <a:latin typeface="Verdana"/>
                <a:cs typeface="Verdana"/>
              </a:rPr>
              <a:t>P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Lower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threshold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concentration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Rhizosphere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modification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Differences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anion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cation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absorption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due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exudation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pattern.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Siderophore</a:t>
            </a:r>
            <a:r>
              <a:rPr dirty="0" sz="950" spc="25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production.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Selective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stimulation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microorganisms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rhizosphere.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Increased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hyphal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area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for</a:t>
            </a:r>
            <a:r>
              <a:rPr dirty="0" sz="950" spc="1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absorption</a:t>
            </a:r>
            <a:r>
              <a:rPr dirty="0" sz="950" spc="15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(EMH).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Absorb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transport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beyond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depletion</a:t>
            </a:r>
            <a:r>
              <a:rPr dirty="0" sz="950" spc="13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zone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around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root.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P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absorption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by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EMH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is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1000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times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faster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than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normal</a:t>
            </a:r>
            <a:r>
              <a:rPr dirty="0" sz="950" spc="11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hyphae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3-4</a:t>
            </a:r>
            <a:r>
              <a:rPr dirty="0" sz="950" spc="114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times</a:t>
            </a:r>
            <a:r>
              <a:rPr dirty="0" sz="950" spc="12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greater.</a:t>
            </a:r>
            <a:endParaRPr sz="9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FF00FF"/>
                </a:solidFill>
                <a:latin typeface="Verdana"/>
                <a:cs typeface="Verdana"/>
              </a:rPr>
              <a:t>Disease</a:t>
            </a:r>
            <a:r>
              <a:rPr dirty="0" sz="950" spc="190" b="1">
                <a:solidFill>
                  <a:srgbClr val="FF00FF"/>
                </a:solidFill>
                <a:latin typeface="Verdana"/>
                <a:cs typeface="Verdana"/>
              </a:rPr>
              <a:t> </a:t>
            </a:r>
            <a:r>
              <a:rPr dirty="0" sz="950" spc="-10" b="1">
                <a:solidFill>
                  <a:srgbClr val="FF00FF"/>
                </a:solidFill>
                <a:latin typeface="Verdana"/>
                <a:cs typeface="Verdana"/>
              </a:rPr>
              <a:t>resistance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Resist</a:t>
            </a:r>
            <a:r>
              <a:rPr dirty="0" sz="950" spc="12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parasitic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invasion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and</a:t>
            </a:r>
            <a:r>
              <a:rPr dirty="0" sz="950" spc="14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minimises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the</a:t>
            </a:r>
            <a:r>
              <a:rPr dirty="0" sz="950" spc="13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loss.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Mycorrhizal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16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harbour</a:t>
            </a:r>
            <a:r>
              <a:rPr dirty="0" sz="950" spc="16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more</a:t>
            </a:r>
            <a:r>
              <a:rPr dirty="0" sz="950" spc="17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actinomycetes.</a:t>
            </a:r>
            <a:endParaRPr sz="950">
              <a:latin typeface="Verdana"/>
              <a:cs typeface="Verdana"/>
            </a:endParaRPr>
          </a:p>
          <a:p>
            <a:pPr marL="241300" marR="5080" indent="-228600">
              <a:lnSpc>
                <a:spcPct val="160000"/>
              </a:lnSpc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Mycorrhizal</a:t>
            </a:r>
            <a:r>
              <a:rPr dirty="0" sz="950" spc="44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roots</a:t>
            </a:r>
            <a:r>
              <a:rPr dirty="0" sz="950" spc="4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have</a:t>
            </a:r>
            <a:r>
              <a:rPr dirty="0" sz="950" spc="45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elevated</a:t>
            </a:r>
            <a:r>
              <a:rPr dirty="0" sz="950" spc="4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levels</a:t>
            </a:r>
            <a:r>
              <a:rPr dirty="0" sz="950" spc="4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4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phenols,</a:t>
            </a:r>
            <a:r>
              <a:rPr dirty="0" sz="950" spc="4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while</a:t>
            </a:r>
            <a:r>
              <a:rPr dirty="0" sz="950" spc="4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offers</a:t>
            </a:r>
            <a:r>
              <a:rPr dirty="0" sz="950" spc="4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resistance</a:t>
            </a:r>
            <a:r>
              <a:rPr dirty="0" sz="950" spc="45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to</a:t>
            </a:r>
            <a:r>
              <a:rPr dirty="0" sz="950" spc="45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fungal </a:t>
            </a:r>
            <a:r>
              <a:rPr dirty="0" sz="950">
                <a:latin typeface="Verdana"/>
                <a:cs typeface="Verdana"/>
              </a:rPr>
              <a:t>hydrolytic</a:t>
            </a:r>
            <a:r>
              <a:rPr dirty="0" sz="950" spc="215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enzymes.</a:t>
            </a:r>
            <a:endParaRPr sz="9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8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950">
                <a:latin typeface="Verdana"/>
                <a:cs typeface="Verdana"/>
              </a:rPr>
              <a:t>Mycorrhizal</a:t>
            </a:r>
            <a:r>
              <a:rPr dirty="0" sz="950" spc="18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infection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stimulates</a:t>
            </a:r>
            <a:r>
              <a:rPr dirty="0" sz="950" spc="195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biosynthesis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>
                <a:latin typeface="Verdana"/>
                <a:cs typeface="Verdana"/>
              </a:rPr>
              <a:t>of</a:t>
            </a:r>
            <a:r>
              <a:rPr dirty="0" sz="950" spc="190">
                <a:latin typeface="Verdana"/>
                <a:cs typeface="Verdana"/>
              </a:rPr>
              <a:t> </a:t>
            </a:r>
            <a:r>
              <a:rPr dirty="0" sz="950" spc="-10">
                <a:latin typeface="Verdana"/>
                <a:cs typeface="Verdana"/>
              </a:rPr>
              <a:t>phytoalexins.</a:t>
            </a:r>
            <a:endParaRPr sz="95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0912" y="1094232"/>
            <a:ext cx="5020056" cy="23561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2022-07-20T07:24:08Z</dcterms:created>
  <dcterms:modified xsi:type="dcterms:W3CDTF">2022-07-20T07:24:08Z</dcterms:modified>
</cp:coreProperties>
</file>